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  <p:sldMasterId id="2147483648" r:id="rId2"/>
  </p:sldMasterIdLst>
  <p:notesMasterIdLst>
    <p:notesMasterId r:id="rId28"/>
  </p:notesMasterIdLst>
  <p:handoutMasterIdLst>
    <p:handoutMasterId r:id="rId29"/>
  </p:handoutMasterIdLst>
  <p:sldIdLst>
    <p:sldId id="264" r:id="rId3"/>
    <p:sldId id="289" r:id="rId4"/>
    <p:sldId id="262" r:id="rId5"/>
    <p:sldId id="257" r:id="rId6"/>
    <p:sldId id="259" r:id="rId7"/>
    <p:sldId id="260" r:id="rId8"/>
    <p:sldId id="261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1" r:id="rId22"/>
    <p:sldId id="282" r:id="rId23"/>
    <p:sldId id="285" r:id="rId24"/>
    <p:sldId id="286" r:id="rId25"/>
    <p:sldId id="287" r:id="rId26"/>
    <p:sldId id="288" r:id="rId27"/>
  </p:sldIdLst>
  <p:sldSz cx="12161838" cy="6858000"/>
  <p:notesSz cx="6797675" cy="9926638"/>
  <p:defaultTextStyle>
    <a:defPPr>
      <a:defRPr lang="fr-FR"/>
    </a:defPPr>
    <a:lvl1pPr marL="0" algn="l" defTabSz="12172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8625" algn="l" defTabSz="12172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7249" algn="l" defTabSz="12172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5874" algn="l" defTabSz="12172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4499" algn="l" defTabSz="12172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3123" algn="l" defTabSz="12172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1748" algn="l" defTabSz="12172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0372" algn="l" defTabSz="12172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68997" algn="l" defTabSz="121724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orient="horz" pos="3385">
          <p15:clr>
            <a:srgbClr val="A4A3A4"/>
          </p15:clr>
        </p15:guide>
        <p15:guide id="5" orient="horz" pos="3884">
          <p15:clr>
            <a:srgbClr val="A4A3A4"/>
          </p15:clr>
        </p15:guide>
        <p15:guide id="6" orient="horz" pos="1162">
          <p15:clr>
            <a:srgbClr val="A4A3A4"/>
          </p15:clr>
        </p15:guide>
        <p15:guide id="7" orient="horz" pos="1253">
          <p15:clr>
            <a:srgbClr val="A4A3A4"/>
          </p15:clr>
        </p15:guide>
        <p15:guide id="8" pos="2880">
          <p15:clr>
            <a:srgbClr val="A4A3A4"/>
          </p15:clr>
        </p15:guide>
        <p15:guide id="9" pos="476">
          <p15:clr>
            <a:srgbClr val="A4A3A4"/>
          </p15:clr>
        </p15:guide>
        <p15:guide id="10" pos="5284">
          <p15:clr>
            <a:srgbClr val="A4A3A4"/>
          </p15:clr>
        </p15:guide>
        <p15:guide id="11" pos="1066">
          <p15:clr>
            <a:srgbClr val="A4A3A4"/>
          </p15:clr>
        </p15:guide>
        <p15:guide id="12" pos="249">
          <p15:clr>
            <a:srgbClr val="A4A3A4"/>
          </p15:clr>
        </p15:guide>
        <p15:guide id="13">
          <p15:clr>
            <a:srgbClr val="A4A3A4"/>
          </p15:clr>
        </p15:guide>
        <p15:guide id="14" pos="5759">
          <p15:clr>
            <a:srgbClr val="A4A3A4"/>
          </p15:clr>
        </p15:guide>
        <p15:guide id="15" pos="5511">
          <p15:clr>
            <a:srgbClr val="A4A3A4"/>
          </p15:clr>
        </p15:guide>
        <p15:guide id="16" orient="horz" pos="300">
          <p15:clr>
            <a:srgbClr val="A4A3A4"/>
          </p15:clr>
        </p15:guide>
        <p15:guide id="17" orient="horz" pos="4020">
          <p15:clr>
            <a:srgbClr val="A4A3A4"/>
          </p15:clr>
        </p15:guide>
        <p15:guide id="18" orient="horz" pos="890">
          <p15:clr>
            <a:srgbClr val="A4A3A4"/>
          </p15:clr>
        </p15:guide>
        <p15:guide id="19" pos="340">
          <p15:clr>
            <a:srgbClr val="A4A3A4"/>
          </p15:clr>
        </p15:guide>
        <p15:guide id="20" pos="22">
          <p15:clr>
            <a:srgbClr val="A4A3A4"/>
          </p15:clr>
        </p15:guide>
        <p15:guide id="21" pos="57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jay Kharade" initials="A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BEDC"/>
    <a:srgbClr val="000000"/>
    <a:srgbClr val="DC0506"/>
    <a:srgbClr val="1CD65F"/>
    <a:srgbClr val="3B5997"/>
    <a:srgbClr val="FFFF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84" autoAdjust="0"/>
    <p:restoredTop sz="81029" autoAdjust="0"/>
  </p:normalViewPr>
  <p:slideViewPr>
    <p:cSldViewPr showGuides="1">
      <p:cViewPr>
        <p:scale>
          <a:sx n="90" d="100"/>
          <a:sy n="90" d="100"/>
        </p:scale>
        <p:origin x="-2004" y="-192"/>
      </p:cViewPr>
      <p:guideLst>
        <p:guide orient="horz" pos="2160"/>
        <p:guide orient="horz" pos="3975"/>
        <p:guide orient="horz" pos="799"/>
        <p:guide orient="horz" pos="3385"/>
        <p:guide orient="horz" pos="3884"/>
        <p:guide orient="horz" pos="1163"/>
        <p:guide orient="horz" pos="1253"/>
        <p:guide orient="horz" pos="300"/>
        <p:guide orient="horz" pos="4020"/>
        <p:guide orient="horz" pos="891"/>
        <p:guide pos="3831"/>
        <p:guide pos="633"/>
        <p:guide pos="7028"/>
        <p:guide pos="1418"/>
        <p:guide pos="331"/>
        <p:guide/>
        <p:guide pos="7660"/>
        <p:guide pos="7330"/>
        <p:guide pos="452"/>
        <p:guide pos="29"/>
        <p:guide pos="7632"/>
      </p:guideLst>
    </p:cSldViewPr>
  </p:slideViewPr>
  <p:outlineViewPr>
    <p:cViewPr>
      <p:scale>
        <a:sx n="33" d="100"/>
        <a:sy n="33" d="100"/>
      </p:scale>
      <p:origin x="0" y="552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DAA6F-0C04-4D5C-ADCA-30711BE73753}" type="datetimeFigureOut">
              <a:rPr lang="en-US" smtClean="0"/>
              <a:t>7/1/2016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90844-14C0-45F6-AD7A-26DFE6C3F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1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45C69-9024-4FB5-87F1-8B4C7BEFF80D}" type="datetimeFigureOut">
              <a:rPr lang="fr-FR" smtClean="0"/>
              <a:t>01/07/2016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8425" y="744538"/>
            <a:ext cx="660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4530-862C-4ED5-B00F-DE0C24B8E2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9357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8625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7249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5874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4499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3123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1748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0372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68997" algn="l" defTabSz="121724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2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ePayments</a:t>
            </a:r>
            <a:r>
              <a:rPr lang="en-US" dirty="0" smtClean="0"/>
              <a:t>,</a:t>
            </a:r>
            <a:r>
              <a:rPr lang="en-US" baseline="0" dirty="0" smtClean="0"/>
              <a:t> payment service provider, part of Ingenico Group mainly known for POS payment. Am no CTO , CIO or director … responsible for several scrum teams that work real-time app. Invited by Gebrian, he is the guru, shared mission to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4530-862C-4ED5-B00F-DE0C24B8E29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8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Epayments</a:t>
            </a:r>
            <a:r>
              <a:rPr lang="en-US" dirty="0" smtClean="0"/>
              <a:t>,</a:t>
            </a:r>
            <a:r>
              <a:rPr lang="en-US" baseline="0" dirty="0" smtClean="0"/>
              <a:t> pillars is online gaming.  From chili to Russia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4530-862C-4ED5-B00F-DE0C24B8E29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025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r>
              <a:rPr lang="en-US" baseline="0" dirty="0" smtClean="0"/>
              <a:t> API, iOS SDK, Android SDK, sandbox environment,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My department processes the real time authorizations / payments</a:t>
            </a:r>
          </a:p>
          <a:p>
            <a:r>
              <a:rPr lang="en-US" baseline="0" dirty="0" smtClean="0"/>
              <a:t>Millions of API calls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4530-862C-4ED5-B00F-DE0C24B8E29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35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Ingenico:</a:t>
            </a:r>
            <a:r>
              <a:rPr lang="en-US" baseline="0" dirty="0" smtClean="0"/>
              <a:t> 32 million terminals</a:t>
            </a:r>
          </a:p>
          <a:p>
            <a:r>
              <a:rPr lang="en-US" baseline="0" dirty="0" smtClean="0"/>
              <a:t>6000 employees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Tidal: </a:t>
            </a:r>
            <a:r>
              <a:rPr 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xclusive album releases such as Kanye West’s ‘Life of Pablo’ and Beyoncé’s ‘Lemonade’.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4530-862C-4ED5-B00F-DE0C24B8E29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838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4530-862C-4ED5-B00F-DE0C24B8E29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974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0319" y="476671"/>
            <a:ext cx="10763633" cy="79208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64295" y="476672"/>
            <a:ext cx="0" cy="79208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33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589240"/>
            <a:ext cx="12161838" cy="126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318961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57643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483808" y="274639"/>
            <a:ext cx="9960144" cy="1143000"/>
          </a:xfrm>
          <a:prstGeom prst="rect">
            <a:avLst/>
          </a:prstGeom>
        </p:spPr>
        <p:txBody>
          <a:bodyPr vert="horz" lIns="47923" tIns="0" rIns="47923" bIns="0" rtlCol="0" anchor="ctr">
            <a:normAutofit/>
          </a:bodyPr>
          <a:lstStyle/>
          <a:p>
            <a:r>
              <a:rPr lang="en-US" noProof="0" dirty="0" err="1"/>
              <a:t>Modifiez</a:t>
            </a:r>
            <a:r>
              <a:rPr lang="en-US" noProof="0" dirty="0"/>
              <a:t> le style du </a:t>
            </a:r>
            <a:r>
              <a:rPr lang="en-US" noProof="0" dirty="0" err="1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20724" y="2204871"/>
            <a:ext cx="11115037" cy="3816423"/>
          </a:xfrm>
          <a:prstGeom prst="rect">
            <a:avLst/>
          </a:prstGeom>
        </p:spPr>
        <p:txBody>
          <a:bodyPr vert="horz" lIns="47923" tIns="0" rIns="47923" bIns="0" rtlCol="0">
            <a:normAutofit/>
          </a:bodyPr>
          <a:lstStyle/>
          <a:p>
            <a:pPr lvl="0"/>
            <a:r>
              <a:rPr lang="en-US" noProof="0" dirty="0" err="1"/>
              <a:t>Modifiez</a:t>
            </a:r>
            <a:r>
              <a:rPr lang="en-US" noProof="0" dirty="0"/>
              <a:t> les styles du </a:t>
            </a:r>
            <a:r>
              <a:rPr lang="en-US" noProof="0" dirty="0" err="1"/>
              <a:t>texte</a:t>
            </a:r>
            <a:r>
              <a:rPr lang="en-US" noProof="0" dirty="0"/>
              <a:t> du masque</a:t>
            </a:r>
          </a:p>
          <a:p>
            <a:pPr lvl="1"/>
            <a:r>
              <a:rPr lang="en-US" noProof="0" dirty="0" err="1"/>
              <a:t>Deuxième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Troisième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Quatrième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Cinquième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13" name="Ellipse 10"/>
          <p:cNvSpPr>
            <a:spLocks noChangeAspect="1"/>
          </p:cNvSpPr>
          <p:nvPr userDrawn="1"/>
        </p:nvSpPr>
        <p:spPr>
          <a:xfrm>
            <a:off x="141707" y="6213717"/>
            <a:ext cx="287288" cy="28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47923" rIns="0" bIns="47923" rtlCol="0" anchor="ctr"/>
          <a:lstStyle/>
          <a:p>
            <a:pPr algn="ctr"/>
            <a:fld id="{2A0CDB25-9C02-49FB-B764-900C3CF35EA4}" type="slidenum">
              <a:rPr lang="en-US" sz="1100" noProof="0" smtClean="0">
                <a:solidFill>
                  <a:schemeClr val="bg1"/>
                </a:solidFill>
              </a:rPr>
              <a:t>‹#›</a:t>
            </a:fld>
            <a:endParaRPr lang="en-US" sz="1100" noProof="0" dirty="0">
              <a:solidFill>
                <a:schemeClr val="bg1"/>
              </a:solidFill>
            </a:endParaRPr>
          </a:p>
        </p:txBody>
      </p:sp>
      <p:cxnSp>
        <p:nvCxnSpPr>
          <p:cNvPr id="14" name="Connecteur droit 8"/>
          <p:cNvCxnSpPr/>
          <p:nvPr userDrawn="1"/>
        </p:nvCxnSpPr>
        <p:spPr>
          <a:xfrm>
            <a:off x="520724" y="6362747"/>
            <a:ext cx="9008028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525" y="6345583"/>
            <a:ext cx="1197031" cy="3581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5080" y="6068151"/>
            <a:ext cx="1073774" cy="80629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520725" y="6470136"/>
            <a:ext cx="3057495" cy="292190"/>
          </a:xfrm>
          <a:prstGeom prst="rect">
            <a:avLst/>
          </a:prstGeom>
        </p:spPr>
        <p:txBody>
          <a:bodyPr wrap="none" lIns="121725" tIns="60862" rIns="121725" bIns="60862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DevOps Enterprise</a:t>
            </a:r>
            <a:r>
              <a:rPr lang="en-US" sz="1100" baseline="0" dirty="0">
                <a:solidFill>
                  <a:schemeClr val="tx2"/>
                </a:solidFill>
              </a:rPr>
              <a:t> </a:t>
            </a:r>
            <a:r>
              <a:rPr lang="en-US" sz="1100" dirty="0">
                <a:solidFill>
                  <a:schemeClr val="tx2"/>
                </a:solidFill>
              </a:rPr>
              <a:t>Summit – June/July 2016</a:t>
            </a:r>
          </a:p>
        </p:txBody>
      </p:sp>
    </p:spTree>
    <p:extLst>
      <p:ext uri="{BB962C8B-B14F-4D97-AF65-F5344CB8AC3E}">
        <p14:creationId xmlns:p14="http://schemas.microsoft.com/office/powerpoint/2010/main" val="363744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</p:sldLayoutIdLst>
  <p:hf sldNum="0" hdr="0" dt="0"/>
  <p:txStyles>
    <p:titleStyle>
      <a:lvl1pPr marL="0" indent="0" algn="l" defTabSz="1217249" rtl="0" eaLnBrk="1" latinLnBrk="0" hangingPunct="1">
        <a:spcBef>
          <a:spcPts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7249" rtl="0" eaLnBrk="1" latinLnBrk="0" hangingPunct="1">
        <a:spcBef>
          <a:spcPts val="2396"/>
        </a:spcBef>
        <a:buFontTx/>
        <a:buNone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39616" indent="-239616" algn="l" defTabSz="1217249" rtl="0" eaLnBrk="1" latinLnBrk="0" hangingPunct="1">
        <a:spcBef>
          <a:spcPts val="799"/>
        </a:spcBef>
        <a:buClr>
          <a:schemeClr val="accent1"/>
        </a:buClr>
        <a:buFont typeface="Symbol" panose="05050102010706020507" pitchFamily="18" charset="2"/>
        <a:buChar char="·"/>
        <a:defRPr sz="2100" kern="1200">
          <a:solidFill>
            <a:schemeClr val="tx2"/>
          </a:solidFill>
          <a:latin typeface="+mn-lt"/>
          <a:ea typeface="+mn-ea"/>
          <a:cs typeface="+mn-cs"/>
        </a:defRPr>
      </a:lvl2pPr>
      <a:lvl3pPr marL="479232" indent="-239616" algn="l" defTabSz="1217249" rtl="0" eaLnBrk="1" latinLnBrk="0" hangingPunct="1">
        <a:spcBef>
          <a:spcPts val="399"/>
        </a:spcBef>
        <a:buClr>
          <a:schemeClr val="accent1"/>
        </a:buClr>
        <a:buFont typeface="Courier New" panose="02070309020205020404" pitchFamily="49" charset="0"/>
        <a:buChar char="o"/>
        <a:defRPr sz="1900" kern="1200">
          <a:solidFill>
            <a:schemeClr val="tx2"/>
          </a:solidFill>
          <a:latin typeface="+mn-lt"/>
          <a:ea typeface="+mn-ea"/>
          <a:cs typeface="+mn-cs"/>
        </a:defRPr>
      </a:lvl3pPr>
      <a:lvl4pPr marL="670925" indent="-191693" algn="l" defTabSz="1217249" rtl="0" eaLnBrk="1" latinLnBrk="0" hangingPunct="1">
        <a:spcBef>
          <a:spcPts val="0"/>
        </a:spcBef>
        <a:buClr>
          <a:schemeClr val="accent1"/>
        </a:buClr>
        <a:buFont typeface="Arial" panose="020B0604020202020204" pitchFamily="34" charset="0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862618" indent="-191693" algn="l" defTabSz="1217249" rtl="0" eaLnBrk="1" latinLnBrk="0" hangingPunct="1">
        <a:spcBef>
          <a:spcPts val="0"/>
        </a:spcBef>
        <a:buClr>
          <a:schemeClr val="accent1"/>
        </a:buClr>
        <a:buFont typeface="Gill Sans MT" panose="020B0502020104020203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5pPr>
      <a:lvl6pPr marL="3347436" indent="-304312" algn="l" defTabSz="121724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6060" indent="-304312" algn="l" defTabSz="121724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4685" indent="-304312" algn="l" defTabSz="121724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3309" indent="-304312" algn="l" defTabSz="1217249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625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249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874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4499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3123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1748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0372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68997" algn="l" defTabSz="121724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nfoq.com/presentations/Facebook-Release-Proces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9315" y="624718"/>
            <a:ext cx="397390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&amp;</a:t>
            </a:r>
          </a:p>
        </p:txBody>
      </p:sp>
      <p:sp>
        <p:nvSpPr>
          <p:cNvPr id="3" name="Rectangle 2"/>
          <p:cNvSpPr/>
          <p:nvPr/>
        </p:nvSpPr>
        <p:spPr>
          <a:xfrm>
            <a:off x="1881444" y="2996952"/>
            <a:ext cx="73170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The road to enable </a:t>
            </a:r>
            <a:r>
              <a:rPr lang="en-US" sz="2000" b="1" i="1" dirty="0">
                <a:solidFill>
                  <a:srgbClr val="DC0506"/>
                </a:solidFill>
              </a:rPr>
              <a:t>DevOps</a:t>
            </a:r>
            <a:r>
              <a:rPr lang="en-US" sz="2000" b="1" i="1" dirty="0">
                <a:solidFill>
                  <a:schemeClr val="tx2"/>
                </a:solidFill>
              </a:rPr>
              <a:t> beyond Facebook, Spotify, Netflix </a:t>
            </a:r>
            <a:r>
              <a:rPr lang="en-US" sz="2000" b="1" i="1" dirty="0" smtClean="0">
                <a:solidFill>
                  <a:schemeClr val="tx2"/>
                </a:solidFill>
              </a:rPr>
              <a:t>… within </a:t>
            </a:r>
            <a:r>
              <a:rPr lang="en-US" sz="2000" b="1" i="1" dirty="0">
                <a:solidFill>
                  <a:schemeClr val="tx2"/>
                </a:solidFill>
              </a:rPr>
              <a:t>the Payment Industry</a:t>
            </a:r>
          </a:p>
        </p:txBody>
      </p:sp>
      <p:sp>
        <p:nvSpPr>
          <p:cNvPr id="4" name="Rectangle 3"/>
          <p:cNvSpPr/>
          <p:nvPr/>
        </p:nvSpPr>
        <p:spPr>
          <a:xfrm>
            <a:off x="410052" y="6021288"/>
            <a:ext cx="862644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400" dirty="0" err="1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835696" y="5695676"/>
            <a:ext cx="4896544" cy="863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i="1" dirty="0"/>
              <a:t>01 July 2016</a:t>
            </a:r>
            <a:br>
              <a:rPr lang="en-US" sz="1400" b="1" i="1" dirty="0"/>
            </a:br>
            <a:r>
              <a:rPr lang="en-US" sz="1400" i="1" dirty="0"/>
              <a:t>Vincent van Kooten, Ingenico </a:t>
            </a:r>
            <a:r>
              <a:rPr lang="en-US" sz="1400" i="1" dirty="0" err="1"/>
              <a:t>ePayments</a:t>
            </a:r>
            <a:r>
              <a:rPr lang="en-US" sz="1400" i="1" dirty="0"/>
              <a:t/>
            </a:r>
            <a:br>
              <a:rPr lang="en-US" sz="1400" i="1" dirty="0"/>
            </a:br>
            <a:r>
              <a:rPr lang="en-US" sz="1400" i="1" dirty="0"/>
              <a:t>Gebrian uit den Bulten, Accenture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95676"/>
            <a:ext cx="1324612" cy="86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14" y="563319"/>
            <a:ext cx="2304256" cy="687709"/>
          </a:xfrm>
          <a:prstGeom prst="rect">
            <a:avLst/>
          </a:prstGeom>
        </p:spPr>
      </p:pic>
      <p:pic>
        <p:nvPicPr>
          <p:cNvPr id="8" name="Picture 2" descr="http://logodatabases.com/wp-content/uploads/2012/02/accenture-logo-20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42" y="332659"/>
            <a:ext cx="2304256" cy="10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6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Self-service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59413" y="584027"/>
            <a:ext cx="2922571" cy="743096"/>
            <a:chOff x="6010568" y="272993"/>
            <a:chExt cx="2922571" cy="743096"/>
          </a:xfrm>
        </p:grpSpPr>
        <p:sp>
          <p:nvSpPr>
            <p:cNvPr id="4" name="Rounded Rectangle 3"/>
            <p:cNvSpPr/>
            <p:nvPr/>
          </p:nvSpPr>
          <p:spPr>
            <a:xfrm>
              <a:off x="6382116" y="329637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1CD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100" dirty="0">
                  <a:solidFill>
                    <a:srgbClr val="1CD65F"/>
                  </a:solidFill>
                </a:rPr>
                <a:t>organizational &amp; cultural change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6342" y="612652"/>
              <a:ext cx="662569" cy="34624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6010568" y="272993"/>
              <a:ext cx="743096" cy="743096"/>
              <a:chOff x="1612370" y="2952351"/>
              <a:chExt cx="1349274" cy="1349274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612370" y="2952351"/>
                <a:ext cx="1349274" cy="1349274"/>
              </a:xfrm>
              <a:prstGeom prst="ellipse">
                <a:avLst/>
              </a:prstGeom>
              <a:solidFill>
                <a:srgbClr val="1CD65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1400" dirty="0" err="1"/>
              </a:p>
            </p:txBody>
          </p:sp>
          <p:sp>
            <p:nvSpPr>
              <p:cNvPr id="8" name="Freeform 15"/>
              <p:cNvSpPr>
                <a:spLocks noEditPoints="1"/>
              </p:cNvSpPr>
              <p:nvPr/>
            </p:nvSpPr>
            <p:spPr bwMode="auto">
              <a:xfrm>
                <a:off x="1812244" y="3274698"/>
                <a:ext cx="949526" cy="704580"/>
              </a:xfrm>
              <a:custGeom>
                <a:avLst/>
                <a:gdLst>
                  <a:gd name="T0" fmla="*/ 61 w 279"/>
                  <a:gd name="T1" fmla="*/ 0 h 207"/>
                  <a:gd name="T2" fmla="*/ 88 w 279"/>
                  <a:gd name="T3" fmla="*/ 28 h 207"/>
                  <a:gd name="T4" fmla="*/ 113 w 279"/>
                  <a:gd name="T5" fmla="*/ 23 h 207"/>
                  <a:gd name="T6" fmla="*/ 132 w 279"/>
                  <a:gd name="T7" fmla="*/ 22 h 207"/>
                  <a:gd name="T8" fmla="*/ 149 w 279"/>
                  <a:gd name="T9" fmla="*/ 23 h 207"/>
                  <a:gd name="T10" fmla="*/ 186 w 279"/>
                  <a:gd name="T11" fmla="*/ 19 h 207"/>
                  <a:gd name="T12" fmla="*/ 279 w 279"/>
                  <a:gd name="T13" fmla="*/ 104 h 207"/>
                  <a:gd name="T14" fmla="*/ 241 w 279"/>
                  <a:gd name="T15" fmla="*/ 112 h 207"/>
                  <a:gd name="T16" fmla="*/ 216 w 279"/>
                  <a:gd name="T17" fmla="*/ 154 h 207"/>
                  <a:gd name="T18" fmla="*/ 177 w 279"/>
                  <a:gd name="T19" fmla="*/ 191 h 207"/>
                  <a:gd name="T20" fmla="*/ 137 w 279"/>
                  <a:gd name="T21" fmla="*/ 197 h 207"/>
                  <a:gd name="T22" fmla="*/ 84 w 279"/>
                  <a:gd name="T23" fmla="*/ 174 h 207"/>
                  <a:gd name="T24" fmla="*/ 41 w 279"/>
                  <a:gd name="T25" fmla="*/ 141 h 207"/>
                  <a:gd name="T26" fmla="*/ 44 w 279"/>
                  <a:gd name="T27" fmla="*/ 124 h 207"/>
                  <a:gd name="T28" fmla="*/ 32 w 279"/>
                  <a:gd name="T29" fmla="*/ 123 h 207"/>
                  <a:gd name="T30" fmla="*/ 77 w 279"/>
                  <a:gd name="T31" fmla="*/ 47 h 207"/>
                  <a:gd name="T32" fmla="*/ 53 w 279"/>
                  <a:gd name="T33" fmla="*/ 116 h 207"/>
                  <a:gd name="T34" fmla="*/ 101 w 279"/>
                  <a:gd name="T35" fmla="*/ 151 h 207"/>
                  <a:gd name="T36" fmla="*/ 151 w 279"/>
                  <a:gd name="T37" fmla="*/ 192 h 207"/>
                  <a:gd name="T38" fmla="*/ 150 w 279"/>
                  <a:gd name="T39" fmla="*/ 179 h 207"/>
                  <a:gd name="T40" fmla="*/ 174 w 279"/>
                  <a:gd name="T41" fmla="*/ 180 h 207"/>
                  <a:gd name="T42" fmla="*/ 188 w 279"/>
                  <a:gd name="T43" fmla="*/ 171 h 207"/>
                  <a:gd name="T44" fmla="*/ 181 w 279"/>
                  <a:gd name="T45" fmla="*/ 167 h 207"/>
                  <a:gd name="T46" fmla="*/ 186 w 279"/>
                  <a:gd name="T47" fmla="*/ 157 h 207"/>
                  <a:gd name="T48" fmla="*/ 195 w 279"/>
                  <a:gd name="T49" fmla="*/ 161 h 207"/>
                  <a:gd name="T50" fmla="*/ 198 w 279"/>
                  <a:gd name="T51" fmla="*/ 149 h 207"/>
                  <a:gd name="T52" fmla="*/ 211 w 279"/>
                  <a:gd name="T53" fmla="*/ 143 h 207"/>
                  <a:gd name="T54" fmla="*/ 187 w 279"/>
                  <a:gd name="T55" fmla="*/ 100 h 207"/>
                  <a:gd name="T56" fmla="*/ 150 w 279"/>
                  <a:gd name="T57" fmla="*/ 70 h 207"/>
                  <a:gd name="T58" fmla="*/ 88 w 279"/>
                  <a:gd name="T59" fmla="*/ 71 h 207"/>
                  <a:gd name="T60" fmla="*/ 110 w 279"/>
                  <a:gd name="T61" fmla="*/ 47 h 207"/>
                  <a:gd name="T62" fmla="*/ 128 w 279"/>
                  <a:gd name="T63" fmla="*/ 33 h 207"/>
                  <a:gd name="T64" fmla="*/ 115 w 279"/>
                  <a:gd name="T65" fmla="*/ 34 h 207"/>
                  <a:gd name="T66" fmla="*/ 202 w 279"/>
                  <a:gd name="T67" fmla="*/ 46 h 207"/>
                  <a:gd name="T68" fmla="*/ 225 w 279"/>
                  <a:gd name="T69" fmla="*/ 119 h 207"/>
                  <a:gd name="T70" fmla="*/ 188 w 279"/>
                  <a:gd name="T71" fmla="*/ 69 h 207"/>
                  <a:gd name="T72" fmla="*/ 148 w 279"/>
                  <a:gd name="T73" fmla="*/ 59 h 207"/>
                  <a:gd name="T74" fmla="*/ 96 w 279"/>
                  <a:gd name="T75" fmla="*/ 78 h 207"/>
                  <a:gd name="T76" fmla="*/ 118 w 279"/>
                  <a:gd name="T77" fmla="*/ 56 h 207"/>
                  <a:gd name="T78" fmla="*/ 151 w 279"/>
                  <a:gd name="T79" fmla="*/ 34 h 207"/>
                  <a:gd name="T80" fmla="*/ 202 w 279"/>
                  <a:gd name="T81" fmla="*/ 46 h 207"/>
                  <a:gd name="T82" fmla="*/ 52 w 279"/>
                  <a:gd name="T83" fmla="*/ 138 h 207"/>
                  <a:gd name="T84" fmla="*/ 68 w 279"/>
                  <a:gd name="T85" fmla="*/ 129 h 207"/>
                  <a:gd name="T86" fmla="*/ 76 w 279"/>
                  <a:gd name="T87" fmla="*/ 148 h 207"/>
                  <a:gd name="T88" fmla="*/ 76 w 279"/>
                  <a:gd name="T89" fmla="*/ 148 h 207"/>
                  <a:gd name="T90" fmla="*/ 101 w 279"/>
                  <a:gd name="T91" fmla="*/ 177 h 207"/>
                  <a:gd name="T92" fmla="*/ 105 w 279"/>
                  <a:gd name="T93" fmla="*/ 16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79" h="207">
                    <a:moveTo>
                      <a:pt x="0" y="104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96" y="25"/>
                      <a:pt x="104" y="24"/>
                      <a:pt x="113" y="23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20" y="22"/>
                      <a:pt x="127" y="21"/>
                      <a:pt x="132" y="22"/>
                    </a:cubicBezTo>
                    <a:cubicBezTo>
                      <a:pt x="132" y="22"/>
                      <a:pt x="132" y="22"/>
                      <a:pt x="132" y="22"/>
                    </a:cubicBezTo>
                    <a:cubicBezTo>
                      <a:pt x="135" y="23"/>
                      <a:pt x="137" y="24"/>
                      <a:pt x="140" y="26"/>
                    </a:cubicBezTo>
                    <a:cubicBezTo>
                      <a:pt x="143" y="25"/>
                      <a:pt x="146" y="24"/>
                      <a:pt x="149" y="23"/>
                    </a:cubicBezTo>
                    <a:cubicBezTo>
                      <a:pt x="158" y="21"/>
                      <a:pt x="183" y="25"/>
                      <a:pt x="191" y="28"/>
                    </a:cubicBezTo>
                    <a:cubicBezTo>
                      <a:pt x="186" y="19"/>
                      <a:pt x="186" y="19"/>
                      <a:pt x="186" y="19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79" y="104"/>
                      <a:pt x="279" y="104"/>
                      <a:pt x="279" y="104"/>
                    </a:cubicBezTo>
                    <a:cubicBezTo>
                      <a:pt x="247" y="123"/>
                      <a:pt x="247" y="123"/>
                      <a:pt x="247" y="123"/>
                    </a:cubicBezTo>
                    <a:cubicBezTo>
                      <a:pt x="241" y="112"/>
                      <a:pt x="241" y="112"/>
                      <a:pt x="241" y="112"/>
                    </a:cubicBezTo>
                    <a:cubicBezTo>
                      <a:pt x="239" y="118"/>
                      <a:pt x="236" y="124"/>
                      <a:pt x="232" y="128"/>
                    </a:cubicBezTo>
                    <a:cubicBezTo>
                      <a:pt x="237" y="139"/>
                      <a:pt x="228" y="152"/>
                      <a:pt x="216" y="154"/>
                    </a:cubicBezTo>
                    <a:cubicBezTo>
                      <a:pt x="215" y="164"/>
                      <a:pt x="209" y="170"/>
                      <a:pt x="199" y="172"/>
                    </a:cubicBezTo>
                    <a:cubicBezTo>
                      <a:pt x="197" y="184"/>
                      <a:pt x="189" y="190"/>
                      <a:pt x="177" y="191"/>
                    </a:cubicBezTo>
                    <a:cubicBezTo>
                      <a:pt x="175" y="197"/>
                      <a:pt x="170" y="201"/>
                      <a:pt x="165" y="203"/>
                    </a:cubicBezTo>
                    <a:cubicBezTo>
                      <a:pt x="154" y="207"/>
                      <a:pt x="146" y="203"/>
                      <a:pt x="137" y="197"/>
                    </a:cubicBezTo>
                    <a:cubicBezTo>
                      <a:pt x="127" y="203"/>
                      <a:pt x="113" y="199"/>
                      <a:pt x="109" y="188"/>
                    </a:cubicBezTo>
                    <a:cubicBezTo>
                      <a:pt x="98" y="192"/>
                      <a:pt x="86" y="185"/>
                      <a:pt x="84" y="174"/>
                    </a:cubicBezTo>
                    <a:cubicBezTo>
                      <a:pt x="72" y="177"/>
                      <a:pt x="59" y="168"/>
                      <a:pt x="60" y="155"/>
                    </a:cubicBezTo>
                    <a:cubicBezTo>
                      <a:pt x="51" y="156"/>
                      <a:pt x="43" y="150"/>
                      <a:pt x="41" y="14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0" y="135"/>
                      <a:pt x="40" y="129"/>
                      <a:pt x="44" y="124"/>
                    </a:cubicBezTo>
                    <a:cubicBezTo>
                      <a:pt x="42" y="121"/>
                      <a:pt x="40" y="117"/>
                      <a:pt x="38" y="113"/>
                    </a:cubicBezTo>
                    <a:cubicBezTo>
                      <a:pt x="32" y="123"/>
                      <a:pt x="32" y="123"/>
                      <a:pt x="32" y="123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77" y="47"/>
                    </a:moveTo>
                    <a:cubicBezTo>
                      <a:pt x="48" y="97"/>
                      <a:pt x="48" y="97"/>
                      <a:pt x="48" y="97"/>
                    </a:cubicBezTo>
                    <a:cubicBezTo>
                      <a:pt x="47" y="102"/>
                      <a:pt x="47" y="108"/>
                      <a:pt x="53" y="116"/>
                    </a:cubicBezTo>
                    <a:cubicBezTo>
                      <a:pt x="66" y="110"/>
                      <a:pt x="81" y="120"/>
                      <a:pt x="82" y="134"/>
                    </a:cubicBezTo>
                    <a:cubicBezTo>
                      <a:pt x="92" y="133"/>
                      <a:pt x="101" y="141"/>
                      <a:pt x="101" y="151"/>
                    </a:cubicBezTo>
                    <a:cubicBezTo>
                      <a:pt x="114" y="149"/>
                      <a:pt x="126" y="162"/>
                      <a:pt x="122" y="175"/>
                    </a:cubicBezTo>
                    <a:cubicBezTo>
                      <a:pt x="151" y="192"/>
                      <a:pt x="151" y="192"/>
                      <a:pt x="151" y="192"/>
                    </a:cubicBezTo>
                    <a:cubicBezTo>
                      <a:pt x="156" y="194"/>
                      <a:pt x="162" y="193"/>
                      <a:pt x="165" y="189"/>
                    </a:cubicBezTo>
                    <a:cubicBezTo>
                      <a:pt x="150" y="179"/>
                      <a:pt x="150" y="179"/>
                      <a:pt x="150" y="179"/>
                    </a:cubicBezTo>
                    <a:cubicBezTo>
                      <a:pt x="144" y="174"/>
                      <a:pt x="152" y="166"/>
                      <a:pt x="157" y="170"/>
                    </a:cubicBezTo>
                    <a:cubicBezTo>
                      <a:pt x="161" y="173"/>
                      <a:pt x="169" y="180"/>
                      <a:pt x="174" y="180"/>
                    </a:cubicBezTo>
                    <a:cubicBezTo>
                      <a:pt x="179" y="180"/>
                      <a:pt x="182" y="179"/>
                      <a:pt x="185" y="177"/>
                    </a:cubicBezTo>
                    <a:cubicBezTo>
                      <a:pt x="186" y="175"/>
                      <a:pt x="187" y="173"/>
                      <a:pt x="188" y="171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76" y="164"/>
                      <a:pt x="164" y="158"/>
                      <a:pt x="169" y="152"/>
                    </a:cubicBezTo>
                    <a:cubicBezTo>
                      <a:pt x="174" y="146"/>
                      <a:pt x="181" y="154"/>
                      <a:pt x="186" y="157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9" y="159"/>
                      <a:pt x="192" y="160"/>
                      <a:pt x="195" y="161"/>
                    </a:cubicBezTo>
                    <a:cubicBezTo>
                      <a:pt x="201" y="162"/>
                      <a:pt x="205" y="158"/>
                      <a:pt x="205" y="153"/>
                    </a:cubicBezTo>
                    <a:cubicBezTo>
                      <a:pt x="203" y="152"/>
                      <a:pt x="200" y="151"/>
                      <a:pt x="198" y="149"/>
                    </a:cubicBezTo>
                    <a:cubicBezTo>
                      <a:pt x="193" y="146"/>
                      <a:pt x="181" y="140"/>
                      <a:pt x="187" y="134"/>
                    </a:cubicBezTo>
                    <a:cubicBezTo>
                      <a:pt x="192" y="126"/>
                      <a:pt x="202" y="142"/>
                      <a:pt x="211" y="143"/>
                    </a:cubicBezTo>
                    <a:cubicBezTo>
                      <a:pt x="219" y="144"/>
                      <a:pt x="225" y="135"/>
                      <a:pt x="221" y="131"/>
                    </a:cubicBezTo>
                    <a:cubicBezTo>
                      <a:pt x="208" y="120"/>
                      <a:pt x="197" y="110"/>
                      <a:pt x="187" y="100"/>
                    </a:cubicBezTo>
                    <a:cubicBezTo>
                      <a:pt x="177" y="90"/>
                      <a:pt x="168" y="80"/>
                      <a:pt x="158" y="70"/>
                    </a:cubicBezTo>
                    <a:cubicBezTo>
                      <a:pt x="156" y="70"/>
                      <a:pt x="153" y="70"/>
                      <a:pt x="150" y="70"/>
                    </a:cubicBezTo>
                    <a:cubicBezTo>
                      <a:pt x="146" y="72"/>
                      <a:pt x="118" y="92"/>
                      <a:pt x="110" y="97"/>
                    </a:cubicBezTo>
                    <a:cubicBezTo>
                      <a:pt x="94" y="107"/>
                      <a:pt x="76" y="85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94" y="62"/>
                      <a:pt x="102" y="54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6" y="42"/>
                      <a:pt x="122" y="37"/>
                      <a:pt x="128" y="33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99" y="36"/>
                      <a:pt x="86" y="38"/>
                      <a:pt x="77" y="47"/>
                    </a:cubicBezTo>
                    <a:close/>
                    <a:moveTo>
                      <a:pt x="202" y="46"/>
                    </a:moveTo>
                    <a:cubicBezTo>
                      <a:pt x="231" y="95"/>
                      <a:pt x="231" y="95"/>
                      <a:pt x="231" y="95"/>
                    </a:cubicBezTo>
                    <a:cubicBezTo>
                      <a:pt x="233" y="101"/>
                      <a:pt x="229" y="114"/>
                      <a:pt x="225" y="119"/>
                    </a:cubicBezTo>
                    <a:cubicBezTo>
                      <a:pt x="207" y="104"/>
                      <a:pt x="191" y="88"/>
                      <a:pt x="176" y="72"/>
                    </a:cubicBezTo>
                    <a:cubicBezTo>
                      <a:pt x="180" y="73"/>
                      <a:pt x="186" y="75"/>
                      <a:pt x="188" y="69"/>
                    </a:cubicBezTo>
                    <a:cubicBezTo>
                      <a:pt x="189" y="66"/>
                      <a:pt x="187" y="63"/>
                      <a:pt x="184" y="62"/>
                    </a:cubicBezTo>
                    <a:cubicBezTo>
                      <a:pt x="171" y="58"/>
                      <a:pt x="161" y="58"/>
                      <a:pt x="148" y="59"/>
                    </a:cubicBezTo>
                    <a:cubicBezTo>
                      <a:pt x="143" y="60"/>
                      <a:pt x="112" y="82"/>
                      <a:pt x="104" y="87"/>
                    </a:cubicBezTo>
                    <a:cubicBezTo>
                      <a:pt x="99" y="91"/>
                      <a:pt x="92" y="83"/>
                      <a:pt x="96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5" y="49"/>
                      <a:pt x="141" y="36"/>
                      <a:pt x="151" y="34"/>
                    </a:cubicBezTo>
                    <a:cubicBezTo>
                      <a:pt x="156" y="33"/>
                      <a:pt x="163" y="34"/>
                      <a:pt x="169" y="35"/>
                    </a:cubicBezTo>
                    <a:cubicBezTo>
                      <a:pt x="182" y="37"/>
                      <a:pt x="195" y="39"/>
                      <a:pt x="202" y="46"/>
                    </a:cubicBezTo>
                    <a:close/>
                    <a:moveTo>
                      <a:pt x="64" y="126"/>
                    </a:moveTo>
                    <a:cubicBezTo>
                      <a:pt x="57" y="123"/>
                      <a:pt x="50" y="131"/>
                      <a:pt x="52" y="138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6" y="151"/>
                      <a:pt x="78" y="139"/>
                      <a:pt x="68" y="129"/>
                    </a:cubicBezTo>
                    <a:cubicBezTo>
                      <a:pt x="67" y="128"/>
                      <a:pt x="66" y="127"/>
                      <a:pt x="64" y="126"/>
                    </a:cubicBezTo>
                    <a:close/>
                    <a:moveTo>
                      <a:pt x="76" y="148"/>
                    </a:moveTo>
                    <a:cubicBezTo>
                      <a:pt x="64" y="161"/>
                      <a:pt x="79" y="169"/>
                      <a:pt x="88" y="158"/>
                    </a:cubicBezTo>
                    <a:cubicBezTo>
                      <a:pt x="95" y="149"/>
                      <a:pt x="84" y="140"/>
                      <a:pt x="76" y="148"/>
                    </a:cubicBezTo>
                    <a:close/>
                    <a:moveTo>
                      <a:pt x="105" y="162"/>
                    </a:moveTo>
                    <a:cubicBezTo>
                      <a:pt x="96" y="160"/>
                      <a:pt x="90" y="176"/>
                      <a:pt x="101" y="177"/>
                    </a:cubicBezTo>
                    <a:cubicBezTo>
                      <a:pt x="108" y="179"/>
                      <a:pt x="116" y="170"/>
                      <a:pt x="108" y="164"/>
                    </a:cubicBezTo>
                    <a:cubicBezTo>
                      <a:pt x="108" y="163"/>
                      <a:pt x="106" y="162"/>
                      <a:pt x="105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887705" y="6109651"/>
            <a:ext cx="5976664" cy="12311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Image source: https://labs.spotify.com/2014/03/27/spotify-engineering-culture-part-1/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385539"/>
            <a:ext cx="12161837" cy="433824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i="1" dirty="0"/>
              <a:t>The feature team should </a:t>
            </a:r>
            <a:r>
              <a:rPr lang="en-US" sz="1600" i="1" dirty="0" smtClean="0"/>
              <a:t>feel </a:t>
            </a:r>
            <a:r>
              <a:rPr lang="en-US" sz="1600" i="1" dirty="0"/>
              <a:t>like a </a:t>
            </a:r>
            <a:r>
              <a:rPr lang="en-US" sz="1600" i="1" dirty="0">
                <a:solidFill>
                  <a:srgbClr val="1CBEDC"/>
                </a:solidFill>
              </a:rPr>
              <a:t>mini startup </a:t>
            </a:r>
            <a:r>
              <a:rPr lang="en-US" sz="1600" i="1" dirty="0"/>
              <a:t>and should be </a:t>
            </a:r>
          </a:p>
          <a:p>
            <a:pPr algn="ctr"/>
            <a:r>
              <a:rPr lang="en-US" sz="1600" i="1" dirty="0"/>
              <a:t>self organizing and </a:t>
            </a:r>
            <a:r>
              <a:rPr lang="en-US" sz="1600" i="1" dirty="0" smtClean="0"/>
              <a:t>be end-to-end </a:t>
            </a:r>
            <a:r>
              <a:rPr lang="en-US" sz="1600" i="1" dirty="0"/>
              <a:t>responsible.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55" y="1600117"/>
            <a:ext cx="7652806" cy="372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51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Organization Setup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128591" y="1356732"/>
            <a:ext cx="4974100" cy="480400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859413" y="584027"/>
            <a:ext cx="2922571" cy="743096"/>
            <a:chOff x="6010568" y="272993"/>
            <a:chExt cx="2922571" cy="743096"/>
          </a:xfrm>
        </p:grpSpPr>
        <p:sp>
          <p:nvSpPr>
            <p:cNvPr id="5" name="Rounded Rectangle 4"/>
            <p:cNvSpPr/>
            <p:nvPr/>
          </p:nvSpPr>
          <p:spPr>
            <a:xfrm>
              <a:off x="6382116" y="329637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1CD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100" dirty="0">
                  <a:solidFill>
                    <a:srgbClr val="1CD65F"/>
                  </a:solidFill>
                </a:rPr>
                <a:t>organizational &amp; cultural change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6342" y="612652"/>
              <a:ext cx="662569" cy="34624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010568" y="272993"/>
              <a:ext cx="743096" cy="743096"/>
              <a:chOff x="1612370" y="2952351"/>
              <a:chExt cx="1349274" cy="134927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612370" y="2952351"/>
                <a:ext cx="1349274" cy="1349274"/>
              </a:xfrm>
              <a:prstGeom prst="ellipse">
                <a:avLst/>
              </a:prstGeom>
              <a:solidFill>
                <a:srgbClr val="1CD65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1400" dirty="0" err="1"/>
              </a:p>
            </p:txBody>
          </p:sp>
          <p:sp>
            <p:nvSpPr>
              <p:cNvPr id="9" name="Freeform 15"/>
              <p:cNvSpPr>
                <a:spLocks noEditPoints="1"/>
              </p:cNvSpPr>
              <p:nvPr/>
            </p:nvSpPr>
            <p:spPr bwMode="auto">
              <a:xfrm>
                <a:off x="1812244" y="3274698"/>
                <a:ext cx="949526" cy="704580"/>
              </a:xfrm>
              <a:custGeom>
                <a:avLst/>
                <a:gdLst>
                  <a:gd name="T0" fmla="*/ 61 w 279"/>
                  <a:gd name="T1" fmla="*/ 0 h 207"/>
                  <a:gd name="T2" fmla="*/ 88 w 279"/>
                  <a:gd name="T3" fmla="*/ 28 h 207"/>
                  <a:gd name="T4" fmla="*/ 113 w 279"/>
                  <a:gd name="T5" fmla="*/ 23 h 207"/>
                  <a:gd name="T6" fmla="*/ 132 w 279"/>
                  <a:gd name="T7" fmla="*/ 22 h 207"/>
                  <a:gd name="T8" fmla="*/ 149 w 279"/>
                  <a:gd name="T9" fmla="*/ 23 h 207"/>
                  <a:gd name="T10" fmla="*/ 186 w 279"/>
                  <a:gd name="T11" fmla="*/ 19 h 207"/>
                  <a:gd name="T12" fmla="*/ 279 w 279"/>
                  <a:gd name="T13" fmla="*/ 104 h 207"/>
                  <a:gd name="T14" fmla="*/ 241 w 279"/>
                  <a:gd name="T15" fmla="*/ 112 h 207"/>
                  <a:gd name="T16" fmla="*/ 216 w 279"/>
                  <a:gd name="T17" fmla="*/ 154 h 207"/>
                  <a:gd name="T18" fmla="*/ 177 w 279"/>
                  <a:gd name="T19" fmla="*/ 191 h 207"/>
                  <a:gd name="T20" fmla="*/ 137 w 279"/>
                  <a:gd name="T21" fmla="*/ 197 h 207"/>
                  <a:gd name="T22" fmla="*/ 84 w 279"/>
                  <a:gd name="T23" fmla="*/ 174 h 207"/>
                  <a:gd name="T24" fmla="*/ 41 w 279"/>
                  <a:gd name="T25" fmla="*/ 141 h 207"/>
                  <a:gd name="T26" fmla="*/ 44 w 279"/>
                  <a:gd name="T27" fmla="*/ 124 h 207"/>
                  <a:gd name="T28" fmla="*/ 32 w 279"/>
                  <a:gd name="T29" fmla="*/ 123 h 207"/>
                  <a:gd name="T30" fmla="*/ 77 w 279"/>
                  <a:gd name="T31" fmla="*/ 47 h 207"/>
                  <a:gd name="T32" fmla="*/ 53 w 279"/>
                  <a:gd name="T33" fmla="*/ 116 h 207"/>
                  <a:gd name="T34" fmla="*/ 101 w 279"/>
                  <a:gd name="T35" fmla="*/ 151 h 207"/>
                  <a:gd name="T36" fmla="*/ 151 w 279"/>
                  <a:gd name="T37" fmla="*/ 192 h 207"/>
                  <a:gd name="T38" fmla="*/ 150 w 279"/>
                  <a:gd name="T39" fmla="*/ 179 h 207"/>
                  <a:gd name="T40" fmla="*/ 174 w 279"/>
                  <a:gd name="T41" fmla="*/ 180 h 207"/>
                  <a:gd name="T42" fmla="*/ 188 w 279"/>
                  <a:gd name="T43" fmla="*/ 171 h 207"/>
                  <a:gd name="T44" fmla="*/ 181 w 279"/>
                  <a:gd name="T45" fmla="*/ 167 h 207"/>
                  <a:gd name="T46" fmla="*/ 186 w 279"/>
                  <a:gd name="T47" fmla="*/ 157 h 207"/>
                  <a:gd name="T48" fmla="*/ 195 w 279"/>
                  <a:gd name="T49" fmla="*/ 161 h 207"/>
                  <a:gd name="T50" fmla="*/ 198 w 279"/>
                  <a:gd name="T51" fmla="*/ 149 h 207"/>
                  <a:gd name="T52" fmla="*/ 211 w 279"/>
                  <a:gd name="T53" fmla="*/ 143 h 207"/>
                  <a:gd name="T54" fmla="*/ 187 w 279"/>
                  <a:gd name="T55" fmla="*/ 100 h 207"/>
                  <a:gd name="T56" fmla="*/ 150 w 279"/>
                  <a:gd name="T57" fmla="*/ 70 h 207"/>
                  <a:gd name="T58" fmla="*/ 88 w 279"/>
                  <a:gd name="T59" fmla="*/ 71 h 207"/>
                  <a:gd name="T60" fmla="*/ 110 w 279"/>
                  <a:gd name="T61" fmla="*/ 47 h 207"/>
                  <a:gd name="T62" fmla="*/ 128 w 279"/>
                  <a:gd name="T63" fmla="*/ 33 h 207"/>
                  <a:gd name="T64" fmla="*/ 115 w 279"/>
                  <a:gd name="T65" fmla="*/ 34 h 207"/>
                  <a:gd name="T66" fmla="*/ 202 w 279"/>
                  <a:gd name="T67" fmla="*/ 46 h 207"/>
                  <a:gd name="T68" fmla="*/ 225 w 279"/>
                  <a:gd name="T69" fmla="*/ 119 h 207"/>
                  <a:gd name="T70" fmla="*/ 188 w 279"/>
                  <a:gd name="T71" fmla="*/ 69 h 207"/>
                  <a:gd name="T72" fmla="*/ 148 w 279"/>
                  <a:gd name="T73" fmla="*/ 59 h 207"/>
                  <a:gd name="T74" fmla="*/ 96 w 279"/>
                  <a:gd name="T75" fmla="*/ 78 h 207"/>
                  <a:gd name="T76" fmla="*/ 118 w 279"/>
                  <a:gd name="T77" fmla="*/ 56 h 207"/>
                  <a:gd name="T78" fmla="*/ 151 w 279"/>
                  <a:gd name="T79" fmla="*/ 34 h 207"/>
                  <a:gd name="T80" fmla="*/ 202 w 279"/>
                  <a:gd name="T81" fmla="*/ 46 h 207"/>
                  <a:gd name="T82" fmla="*/ 52 w 279"/>
                  <a:gd name="T83" fmla="*/ 138 h 207"/>
                  <a:gd name="T84" fmla="*/ 68 w 279"/>
                  <a:gd name="T85" fmla="*/ 129 h 207"/>
                  <a:gd name="T86" fmla="*/ 76 w 279"/>
                  <a:gd name="T87" fmla="*/ 148 h 207"/>
                  <a:gd name="T88" fmla="*/ 76 w 279"/>
                  <a:gd name="T89" fmla="*/ 148 h 207"/>
                  <a:gd name="T90" fmla="*/ 101 w 279"/>
                  <a:gd name="T91" fmla="*/ 177 h 207"/>
                  <a:gd name="T92" fmla="*/ 105 w 279"/>
                  <a:gd name="T93" fmla="*/ 16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79" h="207">
                    <a:moveTo>
                      <a:pt x="0" y="104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96" y="25"/>
                      <a:pt x="104" y="24"/>
                      <a:pt x="113" y="23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20" y="22"/>
                      <a:pt x="127" y="21"/>
                      <a:pt x="132" y="22"/>
                    </a:cubicBezTo>
                    <a:cubicBezTo>
                      <a:pt x="132" y="22"/>
                      <a:pt x="132" y="22"/>
                      <a:pt x="132" y="22"/>
                    </a:cubicBezTo>
                    <a:cubicBezTo>
                      <a:pt x="135" y="23"/>
                      <a:pt x="137" y="24"/>
                      <a:pt x="140" y="26"/>
                    </a:cubicBezTo>
                    <a:cubicBezTo>
                      <a:pt x="143" y="25"/>
                      <a:pt x="146" y="24"/>
                      <a:pt x="149" y="23"/>
                    </a:cubicBezTo>
                    <a:cubicBezTo>
                      <a:pt x="158" y="21"/>
                      <a:pt x="183" y="25"/>
                      <a:pt x="191" y="28"/>
                    </a:cubicBezTo>
                    <a:cubicBezTo>
                      <a:pt x="186" y="19"/>
                      <a:pt x="186" y="19"/>
                      <a:pt x="186" y="19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79" y="104"/>
                      <a:pt x="279" y="104"/>
                      <a:pt x="279" y="104"/>
                    </a:cubicBezTo>
                    <a:cubicBezTo>
                      <a:pt x="247" y="123"/>
                      <a:pt x="247" y="123"/>
                      <a:pt x="247" y="123"/>
                    </a:cubicBezTo>
                    <a:cubicBezTo>
                      <a:pt x="241" y="112"/>
                      <a:pt x="241" y="112"/>
                      <a:pt x="241" y="112"/>
                    </a:cubicBezTo>
                    <a:cubicBezTo>
                      <a:pt x="239" y="118"/>
                      <a:pt x="236" y="124"/>
                      <a:pt x="232" y="128"/>
                    </a:cubicBezTo>
                    <a:cubicBezTo>
                      <a:pt x="237" y="139"/>
                      <a:pt x="228" y="152"/>
                      <a:pt x="216" y="154"/>
                    </a:cubicBezTo>
                    <a:cubicBezTo>
                      <a:pt x="215" y="164"/>
                      <a:pt x="209" y="170"/>
                      <a:pt x="199" y="172"/>
                    </a:cubicBezTo>
                    <a:cubicBezTo>
                      <a:pt x="197" y="184"/>
                      <a:pt x="189" y="190"/>
                      <a:pt x="177" y="191"/>
                    </a:cubicBezTo>
                    <a:cubicBezTo>
                      <a:pt x="175" y="197"/>
                      <a:pt x="170" y="201"/>
                      <a:pt x="165" y="203"/>
                    </a:cubicBezTo>
                    <a:cubicBezTo>
                      <a:pt x="154" y="207"/>
                      <a:pt x="146" y="203"/>
                      <a:pt x="137" y="197"/>
                    </a:cubicBezTo>
                    <a:cubicBezTo>
                      <a:pt x="127" y="203"/>
                      <a:pt x="113" y="199"/>
                      <a:pt x="109" y="188"/>
                    </a:cubicBezTo>
                    <a:cubicBezTo>
                      <a:pt x="98" y="192"/>
                      <a:pt x="86" y="185"/>
                      <a:pt x="84" y="174"/>
                    </a:cubicBezTo>
                    <a:cubicBezTo>
                      <a:pt x="72" y="177"/>
                      <a:pt x="59" y="168"/>
                      <a:pt x="60" y="155"/>
                    </a:cubicBezTo>
                    <a:cubicBezTo>
                      <a:pt x="51" y="156"/>
                      <a:pt x="43" y="150"/>
                      <a:pt x="41" y="14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0" y="135"/>
                      <a:pt x="40" y="129"/>
                      <a:pt x="44" y="124"/>
                    </a:cubicBezTo>
                    <a:cubicBezTo>
                      <a:pt x="42" y="121"/>
                      <a:pt x="40" y="117"/>
                      <a:pt x="38" y="113"/>
                    </a:cubicBezTo>
                    <a:cubicBezTo>
                      <a:pt x="32" y="123"/>
                      <a:pt x="32" y="123"/>
                      <a:pt x="32" y="123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77" y="47"/>
                    </a:moveTo>
                    <a:cubicBezTo>
                      <a:pt x="48" y="97"/>
                      <a:pt x="48" y="97"/>
                      <a:pt x="48" y="97"/>
                    </a:cubicBezTo>
                    <a:cubicBezTo>
                      <a:pt x="47" y="102"/>
                      <a:pt x="47" y="108"/>
                      <a:pt x="53" y="116"/>
                    </a:cubicBezTo>
                    <a:cubicBezTo>
                      <a:pt x="66" y="110"/>
                      <a:pt x="81" y="120"/>
                      <a:pt x="82" y="134"/>
                    </a:cubicBezTo>
                    <a:cubicBezTo>
                      <a:pt x="92" y="133"/>
                      <a:pt x="101" y="141"/>
                      <a:pt x="101" y="151"/>
                    </a:cubicBezTo>
                    <a:cubicBezTo>
                      <a:pt x="114" y="149"/>
                      <a:pt x="126" y="162"/>
                      <a:pt x="122" y="175"/>
                    </a:cubicBezTo>
                    <a:cubicBezTo>
                      <a:pt x="151" y="192"/>
                      <a:pt x="151" y="192"/>
                      <a:pt x="151" y="192"/>
                    </a:cubicBezTo>
                    <a:cubicBezTo>
                      <a:pt x="156" y="194"/>
                      <a:pt x="162" y="193"/>
                      <a:pt x="165" y="189"/>
                    </a:cubicBezTo>
                    <a:cubicBezTo>
                      <a:pt x="150" y="179"/>
                      <a:pt x="150" y="179"/>
                      <a:pt x="150" y="179"/>
                    </a:cubicBezTo>
                    <a:cubicBezTo>
                      <a:pt x="144" y="174"/>
                      <a:pt x="152" y="166"/>
                      <a:pt x="157" y="170"/>
                    </a:cubicBezTo>
                    <a:cubicBezTo>
                      <a:pt x="161" y="173"/>
                      <a:pt x="169" y="180"/>
                      <a:pt x="174" y="180"/>
                    </a:cubicBezTo>
                    <a:cubicBezTo>
                      <a:pt x="179" y="180"/>
                      <a:pt x="182" y="179"/>
                      <a:pt x="185" y="177"/>
                    </a:cubicBezTo>
                    <a:cubicBezTo>
                      <a:pt x="186" y="175"/>
                      <a:pt x="187" y="173"/>
                      <a:pt x="188" y="171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76" y="164"/>
                      <a:pt x="164" y="158"/>
                      <a:pt x="169" y="152"/>
                    </a:cubicBezTo>
                    <a:cubicBezTo>
                      <a:pt x="174" y="146"/>
                      <a:pt x="181" y="154"/>
                      <a:pt x="186" y="157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9" y="159"/>
                      <a:pt x="192" y="160"/>
                      <a:pt x="195" y="161"/>
                    </a:cubicBezTo>
                    <a:cubicBezTo>
                      <a:pt x="201" y="162"/>
                      <a:pt x="205" y="158"/>
                      <a:pt x="205" y="153"/>
                    </a:cubicBezTo>
                    <a:cubicBezTo>
                      <a:pt x="203" y="152"/>
                      <a:pt x="200" y="151"/>
                      <a:pt x="198" y="149"/>
                    </a:cubicBezTo>
                    <a:cubicBezTo>
                      <a:pt x="193" y="146"/>
                      <a:pt x="181" y="140"/>
                      <a:pt x="187" y="134"/>
                    </a:cubicBezTo>
                    <a:cubicBezTo>
                      <a:pt x="192" y="126"/>
                      <a:pt x="202" y="142"/>
                      <a:pt x="211" y="143"/>
                    </a:cubicBezTo>
                    <a:cubicBezTo>
                      <a:pt x="219" y="144"/>
                      <a:pt x="225" y="135"/>
                      <a:pt x="221" y="131"/>
                    </a:cubicBezTo>
                    <a:cubicBezTo>
                      <a:pt x="208" y="120"/>
                      <a:pt x="197" y="110"/>
                      <a:pt x="187" y="100"/>
                    </a:cubicBezTo>
                    <a:cubicBezTo>
                      <a:pt x="177" y="90"/>
                      <a:pt x="168" y="80"/>
                      <a:pt x="158" y="70"/>
                    </a:cubicBezTo>
                    <a:cubicBezTo>
                      <a:pt x="156" y="70"/>
                      <a:pt x="153" y="70"/>
                      <a:pt x="150" y="70"/>
                    </a:cubicBezTo>
                    <a:cubicBezTo>
                      <a:pt x="146" y="72"/>
                      <a:pt x="118" y="92"/>
                      <a:pt x="110" y="97"/>
                    </a:cubicBezTo>
                    <a:cubicBezTo>
                      <a:pt x="94" y="107"/>
                      <a:pt x="76" y="85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94" y="62"/>
                      <a:pt x="102" y="54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6" y="42"/>
                      <a:pt x="122" y="37"/>
                      <a:pt x="128" y="33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99" y="36"/>
                      <a:pt x="86" y="38"/>
                      <a:pt x="77" y="47"/>
                    </a:cubicBezTo>
                    <a:close/>
                    <a:moveTo>
                      <a:pt x="202" y="46"/>
                    </a:moveTo>
                    <a:cubicBezTo>
                      <a:pt x="231" y="95"/>
                      <a:pt x="231" y="95"/>
                      <a:pt x="231" y="95"/>
                    </a:cubicBezTo>
                    <a:cubicBezTo>
                      <a:pt x="233" y="101"/>
                      <a:pt x="229" y="114"/>
                      <a:pt x="225" y="119"/>
                    </a:cubicBezTo>
                    <a:cubicBezTo>
                      <a:pt x="207" y="104"/>
                      <a:pt x="191" y="88"/>
                      <a:pt x="176" y="72"/>
                    </a:cubicBezTo>
                    <a:cubicBezTo>
                      <a:pt x="180" y="73"/>
                      <a:pt x="186" y="75"/>
                      <a:pt x="188" y="69"/>
                    </a:cubicBezTo>
                    <a:cubicBezTo>
                      <a:pt x="189" y="66"/>
                      <a:pt x="187" y="63"/>
                      <a:pt x="184" y="62"/>
                    </a:cubicBezTo>
                    <a:cubicBezTo>
                      <a:pt x="171" y="58"/>
                      <a:pt x="161" y="58"/>
                      <a:pt x="148" y="59"/>
                    </a:cubicBezTo>
                    <a:cubicBezTo>
                      <a:pt x="143" y="60"/>
                      <a:pt x="112" y="82"/>
                      <a:pt x="104" y="87"/>
                    </a:cubicBezTo>
                    <a:cubicBezTo>
                      <a:pt x="99" y="91"/>
                      <a:pt x="92" y="83"/>
                      <a:pt x="96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5" y="49"/>
                      <a:pt x="141" y="36"/>
                      <a:pt x="151" y="34"/>
                    </a:cubicBezTo>
                    <a:cubicBezTo>
                      <a:pt x="156" y="33"/>
                      <a:pt x="163" y="34"/>
                      <a:pt x="169" y="35"/>
                    </a:cubicBezTo>
                    <a:cubicBezTo>
                      <a:pt x="182" y="37"/>
                      <a:pt x="195" y="39"/>
                      <a:pt x="202" y="46"/>
                    </a:cubicBezTo>
                    <a:close/>
                    <a:moveTo>
                      <a:pt x="64" y="126"/>
                    </a:moveTo>
                    <a:cubicBezTo>
                      <a:pt x="57" y="123"/>
                      <a:pt x="50" y="131"/>
                      <a:pt x="52" y="138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6" y="151"/>
                      <a:pt x="78" y="139"/>
                      <a:pt x="68" y="129"/>
                    </a:cubicBezTo>
                    <a:cubicBezTo>
                      <a:pt x="67" y="128"/>
                      <a:pt x="66" y="127"/>
                      <a:pt x="64" y="126"/>
                    </a:cubicBezTo>
                    <a:close/>
                    <a:moveTo>
                      <a:pt x="76" y="148"/>
                    </a:moveTo>
                    <a:cubicBezTo>
                      <a:pt x="64" y="161"/>
                      <a:pt x="79" y="169"/>
                      <a:pt x="88" y="158"/>
                    </a:cubicBezTo>
                    <a:cubicBezTo>
                      <a:pt x="95" y="149"/>
                      <a:pt x="84" y="140"/>
                      <a:pt x="76" y="148"/>
                    </a:cubicBezTo>
                    <a:close/>
                    <a:moveTo>
                      <a:pt x="105" y="162"/>
                    </a:moveTo>
                    <a:cubicBezTo>
                      <a:pt x="96" y="160"/>
                      <a:pt x="90" y="176"/>
                      <a:pt x="101" y="177"/>
                    </a:cubicBezTo>
                    <a:cubicBezTo>
                      <a:pt x="108" y="179"/>
                      <a:pt x="116" y="170"/>
                      <a:pt x="108" y="164"/>
                    </a:cubicBezTo>
                    <a:cubicBezTo>
                      <a:pt x="108" y="163"/>
                      <a:pt x="106" y="162"/>
                      <a:pt x="105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389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Organization Setup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01159" y="1435247"/>
            <a:ext cx="8687836" cy="4785031"/>
            <a:chOff x="1237725" y="1628799"/>
            <a:chExt cx="7617926" cy="4661529"/>
          </a:xfrm>
        </p:grpSpPr>
        <p:sp>
          <p:nvSpPr>
            <p:cNvPr id="4" name="Rounded Rectangle 3"/>
            <p:cNvSpPr/>
            <p:nvPr/>
          </p:nvSpPr>
          <p:spPr>
            <a:xfrm>
              <a:off x="1977116" y="1628800"/>
              <a:ext cx="1656184" cy="468717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400" dirty="0"/>
                <a:t>Projects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666601" y="1628799"/>
              <a:ext cx="1656184" cy="468717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400" dirty="0"/>
                <a:t>BAU &amp; Enhancements</a:t>
              </a:r>
            </a:p>
          </p:txBody>
        </p:sp>
        <p:sp>
          <p:nvSpPr>
            <p:cNvPr id="6" name="Down Arrow 5"/>
            <p:cNvSpPr/>
            <p:nvPr/>
          </p:nvSpPr>
          <p:spPr>
            <a:xfrm>
              <a:off x="2625188" y="2186093"/>
              <a:ext cx="360040" cy="216024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 err="1"/>
            </a:p>
          </p:txBody>
        </p:sp>
        <p:sp>
          <p:nvSpPr>
            <p:cNvPr id="7" name="Down Arrow 6"/>
            <p:cNvSpPr/>
            <p:nvPr/>
          </p:nvSpPr>
          <p:spPr>
            <a:xfrm>
              <a:off x="5314673" y="2189974"/>
              <a:ext cx="360040" cy="216024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 err="1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7725" y="2402117"/>
              <a:ext cx="5694348" cy="38882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7798667" y="2214186"/>
              <a:ext cx="1056984" cy="3215884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1400" dirty="0"/>
                <a:t>OPS</a:t>
              </a:r>
            </a:p>
            <a:p>
              <a:pPr algn="ctr"/>
              <a:r>
                <a:rPr lang="en-US" sz="1400" dirty="0"/>
                <a:t>PCI </a:t>
              </a:r>
            </a:p>
          </p:txBody>
        </p:sp>
        <p:sp>
          <p:nvSpPr>
            <p:cNvPr id="10" name="Down Arrow 9"/>
            <p:cNvSpPr/>
            <p:nvPr/>
          </p:nvSpPr>
          <p:spPr>
            <a:xfrm rot="16200000">
              <a:off x="6547652" y="3559059"/>
              <a:ext cx="1536371" cy="407774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 err="1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946521" y="3582926"/>
              <a:ext cx="720080" cy="36004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900" dirty="0"/>
                <a:t>System team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59413" y="584027"/>
            <a:ext cx="2922571" cy="743096"/>
            <a:chOff x="6010568" y="272993"/>
            <a:chExt cx="2922571" cy="743096"/>
          </a:xfrm>
        </p:grpSpPr>
        <p:sp>
          <p:nvSpPr>
            <p:cNvPr id="13" name="Rounded Rectangle 12"/>
            <p:cNvSpPr/>
            <p:nvPr/>
          </p:nvSpPr>
          <p:spPr>
            <a:xfrm>
              <a:off x="6382116" y="329637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1CD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100" dirty="0">
                  <a:solidFill>
                    <a:srgbClr val="1CD65F"/>
                  </a:solidFill>
                </a:rPr>
                <a:t>organizational &amp; cultural change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6342" y="612652"/>
              <a:ext cx="662569" cy="346246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6010568" y="272993"/>
              <a:ext cx="743096" cy="743096"/>
              <a:chOff x="1612370" y="2952351"/>
              <a:chExt cx="1349274" cy="134927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612370" y="2952351"/>
                <a:ext cx="1349274" cy="1349274"/>
              </a:xfrm>
              <a:prstGeom prst="ellipse">
                <a:avLst/>
              </a:prstGeom>
              <a:solidFill>
                <a:srgbClr val="1CD65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1400" dirty="0" err="1"/>
              </a:p>
            </p:txBody>
          </p:sp>
          <p:sp>
            <p:nvSpPr>
              <p:cNvPr id="17" name="Freeform 15"/>
              <p:cNvSpPr>
                <a:spLocks noEditPoints="1"/>
              </p:cNvSpPr>
              <p:nvPr/>
            </p:nvSpPr>
            <p:spPr bwMode="auto">
              <a:xfrm>
                <a:off x="1812244" y="3274698"/>
                <a:ext cx="949526" cy="704580"/>
              </a:xfrm>
              <a:custGeom>
                <a:avLst/>
                <a:gdLst>
                  <a:gd name="T0" fmla="*/ 61 w 279"/>
                  <a:gd name="T1" fmla="*/ 0 h 207"/>
                  <a:gd name="T2" fmla="*/ 88 w 279"/>
                  <a:gd name="T3" fmla="*/ 28 h 207"/>
                  <a:gd name="T4" fmla="*/ 113 w 279"/>
                  <a:gd name="T5" fmla="*/ 23 h 207"/>
                  <a:gd name="T6" fmla="*/ 132 w 279"/>
                  <a:gd name="T7" fmla="*/ 22 h 207"/>
                  <a:gd name="T8" fmla="*/ 149 w 279"/>
                  <a:gd name="T9" fmla="*/ 23 h 207"/>
                  <a:gd name="T10" fmla="*/ 186 w 279"/>
                  <a:gd name="T11" fmla="*/ 19 h 207"/>
                  <a:gd name="T12" fmla="*/ 279 w 279"/>
                  <a:gd name="T13" fmla="*/ 104 h 207"/>
                  <a:gd name="T14" fmla="*/ 241 w 279"/>
                  <a:gd name="T15" fmla="*/ 112 h 207"/>
                  <a:gd name="T16" fmla="*/ 216 w 279"/>
                  <a:gd name="T17" fmla="*/ 154 h 207"/>
                  <a:gd name="T18" fmla="*/ 177 w 279"/>
                  <a:gd name="T19" fmla="*/ 191 h 207"/>
                  <a:gd name="T20" fmla="*/ 137 w 279"/>
                  <a:gd name="T21" fmla="*/ 197 h 207"/>
                  <a:gd name="T22" fmla="*/ 84 w 279"/>
                  <a:gd name="T23" fmla="*/ 174 h 207"/>
                  <a:gd name="T24" fmla="*/ 41 w 279"/>
                  <a:gd name="T25" fmla="*/ 141 h 207"/>
                  <a:gd name="T26" fmla="*/ 44 w 279"/>
                  <a:gd name="T27" fmla="*/ 124 h 207"/>
                  <a:gd name="T28" fmla="*/ 32 w 279"/>
                  <a:gd name="T29" fmla="*/ 123 h 207"/>
                  <a:gd name="T30" fmla="*/ 77 w 279"/>
                  <a:gd name="T31" fmla="*/ 47 h 207"/>
                  <a:gd name="T32" fmla="*/ 53 w 279"/>
                  <a:gd name="T33" fmla="*/ 116 h 207"/>
                  <a:gd name="T34" fmla="*/ 101 w 279"/>
                  <a:gd name="T35" fmla="*/ 151 h 207"/>
                  <a:gd name="T36" fmla="*/ 151 w 279"/>
                  <a:gd name="T37" fmla="*/ 192 h 207"/>
                  <a:gd name="T38" fmla="*/ 150 w 279"/>
                  <a:gd name="T39" fmla="*/ 179 h 207"/>
                  <a:gd name="T40" fmla="*/ 174 w 279"/>
                  <a:gd name="T41" fmla="*/ 180 h 207"/>
                  <a:gd name="T42" fmla="*/ 188 w 279"/>
                  <a:gd name="T43" fmla="*/ 171 h 207"/>
                  <a:gd name="T44" fmla="*/ 181 w 279"/>
                  <a:gd name="T45" fmla="*/ 167 h 207"/>
                  <a:gd name="T46" fmla="*/ 186 w 279"/>
                  <a:gd name="T47" fmla="*/ 157 h 207"/>
                  <a:gd name="T48" fmla="*/ 195 w 279"/>
                  <a:gd name="T49" fmla="*/ 161 h 207"/>
                  <a:gd name="T50" fmla="*/ 198 w 279"/>
                  <a:gd name="T51" fmla="*/ 149 h 207"/>
                  <a:gd name="T52" fmla="*/ 211 w 279"/>
                  <a:gd name="T53" fmla="*/ 143 h 207"/>
                  <a:gd name="T54" fmla="*/ 187 w 279"/>
                  <a:gd name="T55" fmla="*/ 100 h 207"/>
                  <a:gd name="T56" fmla="*/ 150 w 279"/>
                  <a:gd name="T57" fmla="*/ 70 h 207"/>
                  <a:gd name="T58" fmla="*/ 88 w 279"/>
                  <a:gd name="T59" fmla="*/ 71 h 207"/>
                  <a:gd name="T60" fmla="*/ 110 w 279"/>
                  <a:gd name="T61" fmla="*/ 47 h 207"/>
                  <a:gd name="T62" fmla="*/ 128 w 279"/>
                  <a:gd name="T63" fmla="*/ 33 h 207"/>
                  <a:gd name="T64" fmla="*/ 115 w 279"/>
                  <a:gd name="T65" fmla="*/ 34 h 207"/>
                  <a:gd name="T66" fmla="*/ 202 w 279"/>
                  <a:gd name="T67" fmla="*/ 46 h 207"/>
                  <a:gd name="T68" fmla="*/ 225 w 279"/>
                  <a:gd name="T69" fmla="*/ 119 h 207"/>
                  <a:gd name="T70" fmla="*/ 188 w 279"/>
                  <a:gd name="T71" fmla="*/ 69 h 207"/>
                  <a:gd name="T72" fmla="*/ 148 w 279"/>
                  <a:gd name="T73" fmla="*/ 59 h 207"/>
                  <a:gd name="T74" fmla="*/ 96 w 279"/>
                  <a:gd name="T75" fmla="*/ 78 h 207"/>
                  <a:gd name="T76" fmla="*/ 118 w 279"/>
                  <a:gd name="T77" fmla="*/ 56 h 207"/>
                  <a:gd name="T78" fmla="*/ 151 w 279"/>
                  <a:gd name="T79" fmla="*/ 34 h 207"/>
                  <a:gd name="T80" fmla="*/ 202 w 279"/>
                  <a:gd name="T81" fmla="*/ 46 h 207"/>
                  <a:gd name="T82" fmla="*/ 52 w 279"/>
                  <a:gd name="T83" fmla="*/ 138 h 207"/>
                  <a:gd name="T84" fmla="*/ 68 w 279"/>
                  <a:gd name="T85" fmla="*/ 129 h 207"/>
                  <a:gd name="T86" fmla="*/ 76 w 279"/>
                  <a:gd name="T87" fmla="*/ 148 h 207"/>
                  <a:gd name="T88" fmla="*/ 76 w 279"/>
                  <a:gd name="T89" fmla="*/ 148 h 207"/>
                  <a:gd name="T90" fmla="*/ 101 w 279"/>
                  <a:gd name="T91" fmla="*/ 177 h 207"/>
                  <a:gd name="T92" fmla="*/ 105 w 279"/>
                  <a:gd name="T93" fmla="*/ 16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79" h="207">
                    <a:moveTo>
                      <a:pt x="0" y="104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96" y="25"/>
                      <a:pt x="104" y="24"/>
                      <a:pt x="113" y="23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20" y="22"/>
                      <a:pt x="127" y="21"/>
                      <a:pt x="132" y="22"/>
                    </a:cubicBezTo>
                    <a:cubicBezTo>
                      <a:pt x="132" y="22"/>
                      <a:pt x="132" y="22"/>
                      <a:pt x="132" y="22"/>
                    </a:cubicBezTo>
                    <a:cubicBezTo>
                      <a:pt x="135" y="23"/>
                      <a:pt x="137" y="24"/>
                      <a:pt x="140" y="26"/>
                    </a:cubicBezTo>
                    <a:cubicBezTo>
                      <a:pt x="143" y="25"/>
                      <a:pt x="146" y="24"/>
                      <a:pt x="149" y="23"/>
                    </a:cubicBezTo>
                    <a:cubicBezTo>
                      <a:pt x="158" y="21"/>
                      <a:pt x="183" y="25"/>
                      <a:pt x="191" y="28"/>
                    </a:cubicBezTo>
                    <a:cubicBezTo>
                      <a:pt x="186" y="19"/>
                      <a:pt x="186" y="19"/>
                      <a:pt x="186" y="19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79" y="104"/>
                      <a:pt x="279" y="104"/>
                      <a:pt x="279" y="104"/>
                    </a:cubicBezTo>
                    <a:cubicBezTo>
                      <a:pt x="247" y="123"/>
                      <a:pt x="247" y="123"/>
                      <a:pt x="247" y="123"/>
                    </a:cubicBezTo>
                    <a:cubicBezTo>
                      <a:pt x="241" y="112"/>
                      <a:pt x="241" y="112"/>
                      <a:pt x="241" y="112"/>
                    </a:cubicBezTo>
                    <a:cubicBezTo>
                      <a:pt x="239" y="118"/>
                      <a:pt x="236" y="124"/>
                      <a:pt x="232" y="128"/>
                    </a:cubicBezTo>
                    <a:cubicBezTo>
                      <a:pt x="237" y="139"/>
                      <a:pt x="228" y="152"/>
                      <a:pt x="216" y="154"/>
                    </a:cubicBezTo>
                    <a:cubicBezTo>
                      <a:pt x="215" y="164"/>
                      <a:pt x="209" y="170"/>
                      <a:pt x="199" y="172"/>
                    </a:cubicBezTo>
                    <a:cubicBezTo>
                      <a:pt x="197" y="184"/>
                      <a:pt x="189" y="190"/>
                      <a:pt x="177" y="191"/>
                    </a:cubicBezTo>
                    <a:cubicBezTo>
                      <a:pt x="175" y="197"/>
                      <a:pt x="170" y="201"/>
                      <a:pt x="165" y="203"/>
                    </a:cubicBezTo>
                    <a:cubicBezTo>
                      <a:pt x="154" y="207"/>
                      <a:pt x="146" y="203"/>
                      <a:pt x="137" y="197"/>
                    </a:cubicBezTo>
                    <a:cubicBezTo>
                      <a:pt x="127" y="203"/>
                      <a:pt x="113" y="199"/>
                      <a:pt x="109" y="188"/>
                    </a:cubicBezTo>
                    <a:cubicBezTo>
                      <a:pt x="98" y="192"/>
                      <a:pt x="86" y="185"/>
                      <a:pt x="84" y="174"/>
                    </a:cubicBezTo>
                    <a:cubicBezTo>
                      <a:pt x="72" y="177"/>
                      <a:pt x="59" y="168"/>
                      <a:pt x="60" y="155"/>
                    </a:cubicBezTo>
                    <a:cubicBezTo>
                      <a:pt x="51" y="156"/>
                      <a:pt x="43" y="150"/>
                      <a:pt x="41" y="14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0" y="135"/>
                      <a:pt x="40" y="129"/>
                      <a:pt x="44" y="124"/>
                    </a:cubicBezTo>
                    <a:cubicBezTo>
                      <a:pt x="42" y="121"/>
                      <a:pt x="40" y="117"/>
                      <a:pt x="38" y="113"/>
                    </a:cubicBezTo>
                    <a:cubicBezTo>
                      <a:pt x="32" y="123"/>
                      <a:pt x="32" y="123"/>
                      <a:pt x="32" y="123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77" y="47"/>
                    </a:moveTo>
                    <a:cubicBezTo>
                      <a:pt x="48" y="97"/>
                      <a:pt x="48" y="97"/>
                      <a:pt x="48" y="97"/>
                    </a:cubicBezTo>
                    <a:cubicBezTo>
                      <a:pt x="47" y="102"/>
                      <a:pt x="47" y="108"/>
                      <a:pt x="53" y="116"/>
                    </a:cubicBezTo>
                    <a:cubicBezTo>
                      <a:pt x="66" y="110"/>
                      <a:pt x="81" y="120"/>
                      <a:pt x="82" y="134"/>
                    </a:cubicBezTo>
                    <a:cubicBezTo>
                      <a:pt x="92" y="133"/>
                      <a:pt x="101" y="141"/>
                      <a:pt x="101" y="151"/>
                    </a:cubicBezTo>
                    <a:cubicBezTo>
                      <a:pt x="114" y="149"/>
                      <a:pt x="126" y="162"/>
                      <a:pt x="122" y="175"/>
                    </a:cubicBezTo>
                    <a:cubicBezTo>
                      <a:pt x="151" y="192"/>
                      <a:pt x="151" y="192"/>
                      <a:pt x="151" y="192"/>
                    </a:cubicBezTo>
                    <a:cubicBezTo>
                      <a:pt x="156" y="194"/>
                      <a:pt x="162" y="193"/>
                      <a:pt x="165" y="189"/>
                    </a:cubicBezTo>
                    <a:cubicBezTo>
                      <a:pt x="150" y="179"/>
                      <a:pt x="150" y="179"/>
                      <a:pt x="150" y="179"/>
                    </a:cubicBezTo>
                    <a:cubicBezTo>
                      <a:pt x="144" y="174"/>
                      <a:pt x="152" y="166"/>
                      <a:pt x="157" y="170"/>
                    </a:cubicBezTo>
                    <a:cubicBezTo>
                      <a:pt x="161" y="173"/>
                      <a:pt x="169" y="180"/>
                      <a:pt x="174" y="180"/>
                    </a:cubicBezTo>
                    <a:cubicBezTo>
                      <a:pt x="179" y="180"/>
                      <a:pt x="182" y="179"/>
                      <a:pt x="185" y="177"/>
                    </a:cubicBezTo>
                    <a:cubicBezTo>
                      <a:pt x="186" y="175"/>
                      <a:pt x="187" y="173"/>
                      <a:pt x="188" y="171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76" y="164"/>
                      <a:pt x="164" y="158"/>
                      <a:pt x="169" y="152"/>
                    </a:cubicBezTo>
                    <a:cubicBezTo>
                      <a:pt x="174" y="146"/>
                      <a:pt x="181" y="154"/>
                      <a:pt x="186" y="157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9" y="159"/>
                      <a:pt x="192" y="160"/>
                      <a:pt x="195" y="161"/>
                    </a:cubicBezTo>
                    <a:cubicBezTo>
                      <a:pt x="201" y="162"/>
                      <a:pt x="205" y="158"/>
                      <a:pt x="205" y="153"/>
                    </a:cubicBezTo>
                    <a:cubicBezTo>
                      <a:pt x="203" y="152"/>
                      <a:pt x="200" y="151"/>
                      <a:pt x="198" y="149"/>
                    </a:cubicBezTo>
                    <a:cubicBezTo>
                      <a:pt x="193" y="146"/>
                      <a:pt x="181" y="140"/>
                      <a:pt x="187" y="134"/>
                    </a:cubicBezTo>
                    <a:cubicBezTo>
                      <a:pt x="192" y="126"/>
                      <a:pt x="202" y="142"/>
                      <a:pt x="211" y="143"/>
                    </a:cubicBezTo>
                    <a:cubicBezTo>
                      <a:pt x="219" y="144"/>
                      <a:pt x="225" y="135"/>
                      <a:pt x="221" y="131"/>
                    </a:cubicBezTo>
                    <a:cubicBezTo>
                      <a:pt x="208" y="120"/>
                      <a:pt x="197" y="110"/>
                      <a:pt x="187" y="100"/>
                    </a:cubicBezTo>
                    <a:cubicBezTo>
                      <a:pt x="177" y="90"/>
                      <a:pt x="168" y="80"/>
                      <a:pt x="158" y="70"/>
                    </a:cubicBezTo>
                    <a:cubicBezTo>
                      <a:pt x="156" y="70"/>
                      <a:pt x="153" y="70"/>
                      <a:pt x="150" y="70"/>
                    </a:cubicBezTo>
                    <a:cubicBezTo>
                      <a:pt x="146" y="72"/>
                      <a:pt x="118" y="92"/>
                      <a:pt x="110" y="97"/>
                    </a:cubicBezTo>
                    <a:cubicBezTo>
                      <a:pt x="94" y="107"/>
                      <a:pt x="76" y="85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94" y="62"/>
                      <a:pt x="102" y="54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6" y="42"/>
                      <a:pt x="122" y="37"/>
                      <a:pt x="128" y="33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99" y="36"/>
                      <a:pt x="86" y="38"/>
                      <a:pt x="77" y="47"/>
                    </a:cubicBezTo>
                    <a:close/>
                    <a:moveTo>
                      <a:pt x="202" y="46"/>
                    </a:moveTo>
                    <a:cubicBezTo>
                      <a:pt x="231" y="95"/>
                      <a:pt x="231" y="95"/>
                      <a:pt x="231" y="95"/>
                    </a:cubicBezTo>
                    <a:cubicBezTo>
                      <a:pt x="233" y="101"/>
                      <a:pt x="229" y="114"/>
                      <a:pt x="225" y="119"/>
                    </a:cubicBezTo>
                    <a:cubicBezTo>
                      <a:pt x="207" y="104"/>
                      <a:pt x="191" y="88"/>
                      <a:pt x="176" y="72"/>
                    </a:cubicBezTo>
                    <a:cubicBezTo>
                      <a:pt x="180" y="73"/>
                      <a:pt x="186" y="75"/>
                      <a:pt x="188" y="69"/>
                    </a:cubicBezTo>
                    <a:cubicBezTo>
                      <a:pt x="189" y="66"/>
                      <a:pt x="187" y="63"/>
                      <a:pt x="184" y="62"/>
                    </a:cubicBezTo>
                    <a:cubicBezTo>
                      <a:pt x="171" y="58"/>
                      <a:pt x="161" y="58"/>
                      <a:pt x="148" y="59"/>
                    </a:cubicBezTo>
                    <a:cubicBezTo>
                      <a:pt x="143" y="60"/>
                      <a:pt x="112" y="82"/>
                      <a:pt x="104" y="87"/>
                    </a:cubicBezTo>
                    <a:cubicBezTo>
                      <a:pt x="99" y="91"/>
                      <a:pt x="92" y="83"/>
                      <a:pt x="96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5" y="49"/>
                      <a:pt x="141" y="36"/>
                      <a:pt x="151" y="34"/>
                    </a:cubicBezTo>
                    <a:cubicBezTo>
                      <a:pt x="156" y="33"/>
                      <a:pt x="163" y="34"/>
                      <a:pt x="169" y="35"/>
                    </a:cubicBezTo>
                    <a:cubicBezTo>
                      <a:pt x="182" y="37"/>
                      <a:pt x="195" y="39"/>
                      <a:pt x="202" y="46"/>
                    </a:cubicBezTo>
                    <a:close/>
                    <a:moveTo>
                      <a:pt x="64" y="126"/>
                    </a:moveTo>
                    <a:cubicBezTo>
                      <a:pt x="57" y="123"/>
                      <a:pt x="50" y="131"/>
                      <a:pt x="52" y="138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6" y="151"/>
                      <a:pt x="78" y="139"/>
                      <a:pt x="68" y="129"/>
                    </a:cubicBezTo>
                    <a:cubicBezTo>
                      <a:pt x="67" y="128"/>
                      <a:pt x="66" y="127"/>
                      <a:pt x="64" y="126"/>
                    </a:cubicBezTo>
                    <a:close/>
                    <a:moveTo>
                      <a:pt x="76" y="148"/>
                    </a:moveTo>
                    <a:cubicBezTo>
                      <a:pt x="64" y="161"/>
                      <a:pt x="79" y="169"/>
                      <a:pt x="88" y="158"/>
                    </a:cubicBezTo>
                    <a:cubicBezTo>
                      <a:pt x="95" y="149"/>
                      <a:pt x="84" y="140"/>
                      <a:pt x="76" y="148"/>
                    </a:cubicBezTo>
                    <a:close/>
                    <a:moveTo>
                      <a:pt x="105" y="162"/>
                    </a:moveTo>
                    <a:cubicBezTo>
                      <a:pt x="96" y="160"/>
                      <a:pt x="90" y="176"/>
                      <a:pt x="101" y="177"/>
                    </a:cubicBezTo>
                    <a:cubicBezTo>
                      <a:pt x="108" y="179"/>
                      <a:pt x="116" y="170"/>
                      <a:pt x="108" y="164"/>
                    </a:cubicBezTo>
                    <a:cubicBezTo>
                      <a:pt x="108" y="163"/>
                      <a:pt x="106" y="162"/>
                      <a:pt x="105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89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.ytimg.com/vi/sUtS52lqL5w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9" b="10304"/>
          <a:stretch/>
        </p:blipFill>
        <p:spPr bwMode="auto">
          <a:xfrm>
            <a:off x="0" y="0"/>
            <a:ext cx="1216183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5700737"/>
            <a:ext cx="12161838" cy="61555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Architecture as an enabler for CD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842843" y="601603"/>
            <a:ext cx="2939141" cy="741277"/>
            <a:chOff x="-2196752" y="2719319"/>
            <a:chExt cx="2939141" cy="741277"/>
          </a:xfrm>
        </p:grpSpPr>
        <p:sp>
          <p:nvSpPr>
            <p:cNvPr id="33" name="Rounded Rectangle 32"/>
            <p:cNvSpPr/>
            <p:nvPr/>
          </p:nvSpPr>
          <p:spPr>
            <a:xfrm>
              <a:off x="-1808634" y="2758387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C05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rgbClr val="DC0506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-2196752" y="2719319"/>
              <a:ext cx="741277" cy="741277"/>
              <a:chOff x="3897363" y="2952350"/>
              <a:chExt cx="1349274" cy="1349274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897363" y="2952350"/>
                <a:ext cx="1349274" cy="1349274"/>
              </a:xfrm>
              <a:prstGeom prst="ellipse">
                <a:avLst/>
              </a:prstGeom>
              <a:solidFill>
                <a:srgbClr val="DC05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1400" dirty="0" err="1"/>
              </a:p>
            </p:txBody>
          </p:sp>
          <p:grpSp>
            <p:nvGrpSpPr>
              <p:cNvPr id="38" name="Group 5"/>
              <p:cNvGrpSpPr>
                <a:grpSpLocks noChangeAspect="1"/>
              </p:cNvGrpSpPr>
              <p:nvPr/>
            </p:nvGrpSpPr>
            <p:grpSpPr bwMode="auto">
              <a:xfrm>
                <a:off x="4118150" y="3173138"/>
                <a:ext cx="907700" cy="907700"/>
                <a:chOff x="1670" y="950"/>
                <a:chExt cx="2419" cy="2419"/>
              </a:xfrm>
              <a:solidFill>
                <a:schemeClr val="bg1"/>
              </a:solidFill>
            </p:grpSpPr>
            <p:sp>
              <p:nvSpPr>
                <p:cNvPr id="39" name="Freeform 8"/>
                <p:cNvSpPr>
                  <a:spLocks noEditPoints="1"/>
                </p:cNvSpPr>
                <p:nvPr/>
              </p:nvSpPr>
              <p:spPr bwMode="auto">
                <a:xfrm>
                  <a:off x="1822" y="1102"/>
                  <a:ext cx="2116" cy="2116"/>
                </a:xfrm>
                <a:custGeom>
                  <a:avLst/>
                  <a:gdLst>
                    <a:gd name="T0" fmla="*/ 448 w 896"/>
                    <a:gd name="T1" fmla="*/ 32 h 896"/>
                    <a:gd name="T2" fmla="*/ 864 w 896"/>
                    <a:gd name="T3" fmla="*/ 448 h 896"/>
                    <a:gd name="T4" fmla="*/ 448 w 896"/>
                    <a:gd name="T5" fmla="*/ 864 h 896"/>
                    <a:gd name="T6" fmla="*/ 32 w 896"/>
                    <a:gd name="T7" fmla="*/ 448 h 896"/>
                    <a:gd name="T8" fmla="*/ 448 w 896"/>
                    <a:gd name="T9" fmla="*/ 32 h 896"/>
                    <a:gd name="T10" fmla="*/ 448 w 896"/>
                    <a:gd name="T11" fmla="*/ 0 h 896"/>
                    <a:gd name="T12" fmla="*/ 0 w 896"/>
                    <a:gd name="T13" fmla="*/ 448 h 896"/>
                    <a:gd name="T14" fmla="*/ 448 w 896"/>
                    <a:gd name="T15" fmla="*/ 896 h 896"/>
                    <a:gd name="T16" fmla="*/ 896 w 896"/>
                    <a:gd name="T17" fmla="*/ 448 h 896"/>
                    <a:gd name="T18" fmla="*/ 448 w 896"/>
                    <a:gd name="T19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6" h="896">
                      <a:moveTo>
                        <a:pt x="448" y="32"/>
                      </a:moveTo>
                      <a:cubicBezTo>
                        <a:pt x="677" y="32"/>
                        <a:pt x="864" y="219"/>
                        <a:pt x="864" y="448"/>
                      </a:cubicBezTo>
                      <a:cubicBezTo>
                        <a:pt x="864" y="677"/>
                        <a:pt x="677" y="864"/>
                        <a:pt x="448" y="864"/>
                      </a:cubicBezTo>
                      <a:cubicBezTo>
                        <a:pt x="219" y="864"/>
                        <a:pt x="32" y="677"/>
                        <a:pt x="32" y="448"/>
                      </a:cubicBezTo>
                      <a:cubicBezTo>
                        <a:pt x="32" y="219"/>
                        <a:pt x="219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201"/>
                        <a:pt x="0" y="448"/>
                      </a:cubicBezTo>
                      <a:cubicBezTo>
                        <a:pt x="0" y="695"/>
                        <a:pt x="201" y="896"/>
                        <a:pt x="448" y="896"/>
                      </a:cubicBezTo>
                      <a:cubicBezTo>
                        <a:pt x="695" y="896"/>
                        <a:pt x="896" y="695"/>
                        <a:pt x="896" y="448"/>
                      </a:cubicBezTo>
                      <a:cubicBezTo>
                        <a:pt x="896" y="201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0" name="Rectangle 9"/>
                <p:cNvSpPr>
                  <a:spLocks noChangeArrowheads="1"/>
                </p:cNvSpPr>
                <p:nvPr/>
              </p:nvSpPr>
              <p:spPr bwMode="auto">
                <a:xfrm>
                  <a:off x="2842" y="1102"/>
                  <a:ext cx="76" cy="211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1" name="Rectangle 10"/>
                <p:cNvSpPr>
                  <a:spLocks noChangeArrowheads="1"/>
                </p:cNvSpPr>
                <p:nvPr/>
              </p:nvSpPr>
              <p:spPr bwMode="auto">
                <a:xfrm>
                  <a:off x="1822" y="2122"/>
                  <a:ext cx="2116" cy="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2" name="Freeform 11"/>
                <p:cNvSpPr>
                  <a:spLocks noEditPoints="1"/>
                </p:cNvSpPr>
                <p:nvPr/>
              </p:nvSpPr>
              <p:spPr bwMode="auto">
                <a:xfrm>
                  <a:off x="1822" y="1650"/>
                  <a:ext cx="2116" cy="1020"/>
                </a:xfrm>
                <a:custGeom>
                  <a:avLst/>
                  <a:gdLst>
                    <a:gd name="T0" fmla="*/ 448 w 896"/>
                    <a:gd name="T1" fmla="*/ 32 h 432"/>
                    <a:gd name="T2" fmla="*/ 751 w 896"/>
                    <a:gd name="T3" fmla="*/ 92 h 432"/>
                    <a:gd name="T4" fmla="*/ 864 w 896"/>
                    <a:gd name="T5" fmla="*/ 216 h 432"/>
                    <a:gd name="T6" fmla="*/ 751 w 896"/>
                    <a:gd name="T7" fmla="*/ 340 h 432"/>
                    <a:gd name="T8" fmla="*/ 448 w 896"/>
                    <a:gd name="T9" fmla="*/ 400 h 432"/>
                    <a:gd name="T10" fmla="*/ 145 w 896"/>
                    <a:gd name="T11" fmla="*/ 340 h 432"/>
                    <a:gd name="T12" fmla="*/ 32 w 896"/>
                    <a:gd name="T13" fmla="*/ 216 h 432"/>
                    <a:gd name="T14" fmla="*/ 145 w 896"/>
                    <a:gd name="T15" fmla="*/ 92 h 432"/>
                    <a:gd name="T16" fmla="*/ 448 w 896"/>
                    <a:gd name="T17" fmla="*/ 32 h 432"/>
                    <a:gd name="T18" fmla="*/ 448 w 896"/>
                    <a:gd name="T19" fmla="*/ 0 h 432"/>
                    <a:gd name="T20" fmla="*/ 0 w 896"/>
                    <a:gd name="T21" fmla="*/ 216 h 432"/>
                    <a:gd name="T22" fmla="*/ 448 w 896"/>
                    <a:gd name="T23" fmla="*/ 432 h 432"/>
                    <a:gd name="T24" fmla="*/ 896 w 896"/>
                    <a:gd name="T25" fmla="*/ 216 h 432"/>
                    <a:gd name="T26" fmla="*/ 448 w 896"/>
                    <a:gd name="T27" fmla="*/ 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96" h="432">
                      <a:moveTo>
                        <a:pt x="448" y="32"/>
                      </a:moveTo>
                      <a:cubicBezTo>
                        <a:pt x="563" y="32"/>
                        <a:pt x="671" y="53"/>
                        <a:pt x="751" y="92"/>
                      </a:cubicBezTo>
                      <a:cubicBezTo>
                        <a:pt x="823" y="127"/>
                        <a:pt x="864" y="172"/>
                        <a:pt x="864" y="216"/>
                      </a:cubicBezTo>
                      <a:cubicBezTo>
                        <a:pt x="864" y="260"/>
                        <a:pt x="823" y="305"/>
                        <a:pt x="751" y="340"/>
                      </a:cubicBezTo>
                      <a:cubicBezTo>
                        <a:pt x="671" y="379"/>
                        <a:pt x="563" y="400"/>
                        <a:pt x="448" y="400"/>
                      </a:cubicBezTo>
                      <a:cubicBezTo>
                        <a:pt x="333" y="400"/>
                        <a:pt x="226" y="379"/>
                        <a:pt x="145" y="340"/>
                      </a:cubicBezTo>
                      <a:cubicBezTo>
                        <a:pt x="73" y="305"/>
                        <a:pt x="32" y="260"/>
                        <a:pt x="32" y="216"/>
                      </a:cubicBezTo>
                      <a:cubicBezTo>
                        <a:pt x="32" y="172"/>
                        <a:pt x="73" y="127"/>
                        <a:pt x="145" y="92"/>
                      </a:cubicBezTo>
                      <a:cubicBezTo>
                        <a:pt x="226" y="53"/>
                        <a:pt x="333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97"/>
                        <a:pt x="0" y="216"/>
                      </a:cubicBezTo>
                      <a:cubicBezTo>
                        <a:pt x="0" y="335"/>
                        <a:pt x="201" y="432"/>
                        <a:pt x="448" y="432"/>
                      </a:cubicBezTo>
                      <a:cubicBezTo>
                        <a:pt x="695" y="432"/>
                        <a:pt x="896" y="335"/>
                        <a:pt x="896" y="216"/>
                      </a:cubicBezTo>
                      <a:cubicBezTo>
                        <a:pt x="896" y="97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3" name="Freeform 12"/>
                <p:cNvSpPr>
                  <a:spLocks noEditPoints="1"/>
                </p:cNvSpPr>
                <p:nvPr/>
              </p:nvSpPr>
              <p:spPr bwMode="auto">
                <a:xfrm>
                  <a:off x="2370" y="1102"/>
                  <a:ext cx="1020" cy="2116"/>
                </a:xfrm>
                <a:custGeom>
                  <a:avLst/>
                  <a:gdLst>
                    <a:gd name="T0" fmla="*/ 216 w 432"/>
                    <a:gd name="T1" fmla="*/ 32 h 896"/>
                    <a:gd name="T2" fmla="*/ 340 w 432"/>
                    <a:gd name="T3" fmla="*/ 145 h 896"/>
                    <a:gd name="T4" fmla="*/ 400 w 432"/>
                    <a:gd name="T5" fmla="*/ 448 h 896"/>
                    <a:gd name="T6" fmla="*/ 340 w 432"/>
                    <a:gd name="T7" fmla="*/ 751 h 896"/>
                    <a:gd name="T8" fmla="*/ 216 w 432"/>
                    <a:gd name="T9" fmla="*/ 864 h 896"/>
                    <a:gd name="T10" fmla="*/ 92 w 432"/>
                    <a:gd name="T11" fmla="*/ 751 h 896"/>
                    <a:gd name="T12" fmla="*/ 32 w 432"/>
                    <a:gd name="T13" fmla="*/ 448 h 896"/>
                    <a:gd name="T14" fmla="*/ 92 w 432"/>
                    <a:gd name="T15" fmla="*/ 145 h 896"/>
                    <a:gd name="T16" fmla="*/ 216 w 432"/>
                    <a:gd name="T17" fmla="*/ 32 h 896"/>
                    <a:gd name="T18" fmla="*/ 216 w 432"/>
                    <a:gd name="T19" fmla="*/ 0 h 896"/>
                    <a:gd name="T20" fmla="*/ 0 w 432"/>
                    <a:gd name="T21" fmla="*/ 448 h 896"/>
                    <a:gd name="T22" fmla="*/ 216 w 432"/>
                    <a:gd name="T23" fmla="*/ 896 h 896"/>
                    <a:gd name="T24" fmla="*/ 432 w 432"/>
                    <a:gd name="T25" fmla="*/ 448 h 896"/>
                    <a:gd name="T26" fmla="*/ 216 w 432"/>
                    <a:gd name="T27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2" h="896">
                      <a:moveTo>
                        <a:pt x="216" y="32"/>
                      </a:moveTo>
                      <a:cubicBezTo>
                        <a:pt x="260" y="32"/>
                        <a:pt x="305" y="73"/>
                        <a:pt x="340" y="145"/>
                      </a:cubicBezTo>
                      <a:cubicBezTo>
                        <a:pt x="379" y="225"/>
                        <a:pt x="400" y="333"/>
                        <a:pt x="400" y="448"/>
                      </a:cubicBezTo>
                      <a:cubicBezTo>
                        <a:pt x="400" y="563"/>
                        <a:pt x="379" y="671"/>
                        <a:pt x="340" y="751"/>
                      </a:cubicBezTo>
                      <a:cubicBezTo>
                        <a:pt x="305" y="823"/>
                        <a:pt x="260" y="864"/>
                        <a:pt x="216" y="864"/>
                      </a:cubicBezTo>
                      <a:cubicBezTo>
                        <a:pt x="172" y="864"/>
                        <a:pt x="127" y="823"/>
                        <a:pt x="92" y="751"/>
                      </a:cubicBezTo>
                      <a:cubicBezTo>
                        <a:pt x="53" y="671"/>
                        <a:pt x="32" y="563"/>
                        <a:pt x="32" y="448"/>
                      </a:cubicBezTo>
                      <a:cubicBezTo>
                        <a:pt x="32" y="333"/>
                        <a:pt x="53" y="225"/>
                        <a:pt x="92" y="145"/>
                      </a:cubicBezTo>
                      <a:cubicBezTo>
                        <a:pt x="127" y="73"/>
                        <a:pt x="172" y="32"/>
                        <a:pt x="216" y="32"/>
                      </a:cubicBezTo>
                      <a:close/>
                      <a:moveTo>
                        <a:pt x="216" y="0"/>
                      </a:moveTo>
                      <a:cubicBezTo>
                        <a:pt x="97" y="0"/>
                        <a:pt x="0" y="201"/>
                        <a:pt x="0" y="448"/>
                      </a:cubicBezTo>
                      <a:cubicBezTo>
                        <a:pt x="0" y="695"/>
                        <a:pt x="97" y="896"/>
                        <a:pt x="216" y="896"/>
                      </a:cubicBezTo>
                      <a:cubicBezTo>
                        <a:pt x="335" y="896"/>
                        <a:pt x="432" y="695"/>
                        <a:pt x="432" y="448"/>
                      </a:cubicBezTo>
                      <a:cubicBezTo>
                        <a:pt x="432" y="201"/>
                        <a:pt x="335" y="0"/>
                        <a:pt x="2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4" name="Freeform 13"/>
                <p:cNvSpPr>
                  <a:spLocks/>
                </p:cNvSpPr>
                <p:nvPr/>
              </p:nvSpPr>
              <p:spPr bwMode="auto">
                <a:xfrm>
                  <a:off x="2105" y="1378"/>
                  <a:ext cx="1557" cy="1557"/>
                </a:xfrm>
                <a:custGeom>
                  <a:avLst/>
                  <a:gdLst>
                    <a:gd name="T0" fmla="*/ 54 w 1557"/>
                    <a:gd name="T1" fmla="*/ 1557 h 1557"/>
                    <a:gd name="T2" fmla="*/ 0 w 1557"/>
                    <a:gd name="T3" fmla="*/ 1502 h 1557"/>
                    <a:gd name="T4" fmla="*/ 1505 w 1557"/>
                    <a:gd name="T5" fmla="*/ 0 h 1557"/>
                    <a:gd name="T6" fmla="*/ 1557 w 1557"/>
                    <a:gd name="T7" fmla="*/ 52 h 1557"/>
                    <a:gd name="T8" fmla="*/ 54 w 1557"/>
                    <a:gd name="T9" fmla="*/ 1557 h 1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7" h="1557">
                      <a:moveTo>
                        <a:pt x="54" y="1557"/>
                      </a:moveTo>
                      <a:lnTo>
                        <a:pt x="0" y="1502"/>
                      </a:lnTo>
                      <a:lnTo>
                        <a:pt x="1505" y="0"/>
                      </a:lnTo>
                      <a:lnTo>
                        <a:pt x="1557" y="52"/>
                      </a:lnTo>
                      <a:lnTo>
                        <a:pt x="54" y="15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5" name="Freeform 14"/>
                <p:cNvSpPr>
                  <a:spLocks/>
                </p:cNvSpPr>
                <p:nvPr/>
              </p:nvSpPr>
              <p:spPr bwMode="auto">
                <a:xfrm>
                  <a:off x="2105" y="1385"/>
                  <a:ext cx="1550" cy="1550"/>
                </a:xfrm>
                <a:custGeom>
                  <a:avLst/>
                  <a:gdLst>
                    <a:gd name="T0" fmla="*/ 1495 w 1550"/>
                    <a:gd name="T1" fmla="*/ 1550 h 1550"/>
                    <a:gd name="T2" fmla="*/ 0 w 1550"/>
                    <a:gd name="T3" fmla="*/ 54 h 1550"/>
                    <a:gd name="T4" fmla="*/ 54 w 1550"/>
                    <a:gd name="T5" fmla="*/ 0 h 1550"/>
                    <a:gd name="T6" fmla="*/ 1550 w 1550"/>
                    <a:gd name="T7" fmla="*/ 1495 h 1550"/>
                    <a:gd name="T8" fmla="*/ 1495 w 1550"/>
                    <a:gd name="T9" fmla="*/ 1550 h 1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0" h="1550">
                      <a:moveTo>
                        <a:pt x="1495" y="1550"/>
                      </a:moveTo>
                      <a:lnTo>
                        <a:pt x="0" y="54"/>
                      </a:lnTo>
                      <a:lnTo>
                        <a:pt x="54" y="0"/>
                      </a:lnTo>
                      <a:lnTo>
                        <a:pt x="1550" y="1495"/>
                      </a:lnTo>
                      <a:lnTo>
                        <a:pt x="1495" y="15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6" name="Oval 15"/>
                <p:cNvSpPr>
                  <a:spLocks noChangeArrowheads="1"/>
                </p:cNvSpPr>
                <p:nvPr/>
              </p:nvSpPr>
              <p:spPr bwMode="auto">
                <a:xfrm>
                  <a:off x="3787" y="2009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7" name="Oval 16"/>
                <p:cNvSpPr>
                  <a:spLocks noChangeArrowheads="1"/>
                </p:cNvSpPr>
                <p:nvPr/>
              </p:nvSpPr>
              <p:spPr bwMode="auto">
                <a:xfrm>
                  <a:off x="1670" y="2009"/>
                  <a:ext cx="303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8" name="Oval 17"/>
                <p:cNvSpPr>
                  <a:spLocks noChangeArrowheads="1"/>
                </p:cNvSpPr>
                <p:nvPr/>
              </p:nvSpPr>
              <p:spPr bwMode="auto">
                <a:xfrm>
                  <a:off x="2729" y="3067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49" name="Oval 18"/>
                <p:cNvSpPr>
                  <a:spLocks noChangeArrowheads="1"/>
                </p:cNvSpPr>
                <p:nvPr/>
              </p:nvSpPr>
              <p:spPr bwMode="auto">
                <a:xfrm>
                  <a:off x="3485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50" name="Oval 19"/>
                <p:cNvSpPr>
                  <a:spLocks noChangeArrowheads="1"/>
                </p:cNvSpPr>
                <p:nvPr/>
              </p:nvSpPr>
              <p:spPr bwMode="auto">
                <a:xfrm>
                  <a:off x="1973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51" name="Oval 20"/>
                <p:cNvSpPr>
                  <a:spLocks noChangeArrowheads="1"/>
                </p:cNvSpPr>
                <p:nvPr/>
              </p:nvSpPr>
              <p:spPr bwMode="auto">
                <a:xfrm>
                  <a:off x="3485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52" name="Oval 21"/>
                <p:cNvSpPr>
                  <a:spLocks noChangeArrowheads="1"/>
                </p:cNvSpPr>
                <p:nvPr/>
              </p:nvSpPr>
              <p:spPr bwMode="auto">
                <a:xfrm>
                  <a:off x="1973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53" name="Oval 22"/>
                <p:cNvSpPr>
                  <a:spLocks noChangeArrowheads="1"/>
                </p:cNvSpPr>
                <p:nvPr/>
              </p:nvSpPr>
              <p:spPr bwMode="auto">
                <a:xfrm>
                  <a:off x="2729" y="950"/>
                  <a:ext cx="302" cy="30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</p:grp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0149" y="3076162"/>
              <a:ext cx="742100" cy="22263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-1455475" y="2814552"/>
              <a:ext cx="219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DC0506"/>
                  </a:solidFill>
                </a:rPr>
                <a:t>architecture enablement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63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move to micro-services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16271" y="1580829"/>
            <a:ext cx="36723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A </a:t>
            </a:r>
            <a:r>
              <a:rPr lang="en-US" sz="1600" i="1" dirty="0">
                <a:solidFill>
                  <a:srgbClr val="1CBEDC"/>
                </a:solidFill>
              </a:rPr>
              <a:t>monolithic application </a:t>
            </a:r>
            <a:r>
              <a:rPr lang="en-US" sz="1600" i="1" dirty="0"/>
              <a:t>puts</a:t>
            </a:r>
          </a:p>
          <a:p>
            <a:pPr algn="ctr"/>
            <a:r>
              <a:rPr lang="en-US" sz="1600" i="1" dirty="0"/>
              <a:t>all its functionalities into a</a:t>
            </a:r>
          </a:p>
          <a:p>
            <a:pPr algn="ctr"/>
            <a:r>
              <a:rPr lang="en-US" sz="1600" i="1" dirty="0"/>
              <a:t>single process</a:t>
            </a:r>
          </a:p>
          <a:p>
            <a:pPr algn="ctr"/>
            <a:endParaRPr lang="en-US" sz="1600" i="1" dirty="0"/>
          </a:p>
          <a:p>
            <a:pPr algn="ctr"/>
            <a:endParaRPr lang="en-US" sz="1600" i="1" dirty="0"/>
          </a:p>
          <a:p>
            <a:pPr algn="ctr"/>
            <a:endParaRPr lang="en-US" sz="1600" i="1" dirty="0"/>
          </a:p>
          <a:p>
            <a:pPr algn="ctr"/>
            <a:endParaRPr lang="en-US" sz="1600" i="1" dirty="0"/>
          </a:p>
          <a:p>
            <a:pPr algn="ctr"/>
            <a:endParaRPr lang="en-US" sz="1600" i="1" dirty="0"/>
          </a:p>
          <a:p>
            <a:pPr algn="ctr"/>
            <a:r>
              <a:rPr lang="en-US" sz="1600" i="1" dirty="0"/>
              <a:t>and scales by duplicating</a:t>
            </a:r>
          </a:p>
          <a:p>
            <a:pPr algn="ctr"/>
            <a:r>
              <a:rPr lang="en-US" sz="1600" i="1" dirty="0"/>
              <a:t>the monoliths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6513050" y="1578235"/>
            <a:ext cx="36723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A </a:t>
            </a:r>
            <a:r>
              <a:rPr lang="en-US" sz="1600" i="1" dirty="0">
                <a:solidFill>
                  <a:srgbClr val="1CBEDC"/>
                </a:solidFill>
              </a:rPr>
              <a:t>micro-service architecture </a:t>
            </a:r>
            <a:r>
              <a:rPr lang="en-US" sz="1600" i="1" dirty="0"/>
              <a:t>puts</a:t>
            </a:r>
          </a:p>
          <a:p>
            <a:pPr algn="ctr"/>
            <a:r>
              <a:rPr lang="en-US" sz="1600" i="1" dirty="0"/>
              <a:t>each element on functionality into</a:t>
            </a:r>
          </a:p>
          <a:p>
            <a:pPr algn="ctr"/>
            <a:r>
              <a:rPr lang="en-US" sz="1600" i="1" dirty="0"/>
              <a:t>a separate service</a:t>
            </a:r>
          </a:p>
          <a:p>
            <a:pPr algn="ctr"/>
            <a:endParaRPr lang="en-US" sz="1600" i="1" dirty="0"/>
          </a:p>
          <a:p>
            <a:pPr algn="ctr"/>
            <a:endParaRPr lang="en-US" sz="1600" i="1" dirty="0"/>
          </a:p>
          <a:p>
            <a:pPr algn="ctr"/>
            <a:endParaRPr lang="en-US" sz="1600" i="1" dirty="0"/>
          </a:p>
          <a:p>
            <a:pPr algn="ctr"/>
            <a:endParaRPr lang="en-US" sz="1600" i="1" dirty="0"/>
          </a:p>
          <a:p>
            <a:pPr algn="ctr"/>
            <a:endParaRPr lang="en-US" sz="1600" i="1" dirty="0"/>
          </a:p>
          <a:p>
            <a:pPr algn="ctr"/>
            <a:r>
              <a:rPr lang="en-US" sz="1600" i="1" dirty="0"/>
              <a:t>and scales by distributing</a:t>
            </a:r>
          </a:p>
          <a:p>
            <a:pPr algn="ctr"/>
            <a:r>
              <a:rPr lang="en-US" sz="1600" i="1" dirty="0"/>
              <a:t>these services across servers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720879" y="1698420"/>
            <a:ext cx="0" cy="3816424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1" r="54809" b="73436"/>
          <a:stretch/>
        </p:blipFill>
        <p:spPr>
          <a:xfrm>
            <a:off x="2890775" y="2538949"/>
            <a:ext cx="923317" cy="84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89" b="71950"/>
          <a:stretch/>
        </p:blipFill>
        <p:spPr>
          <a:xfrm>
            <a:off x="7719322" y="2515385"/>
            <a:ext cx="1259781" cy="889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35240" r="57798"/>
          <a:stretch/>
        </p:blipFill>
        <p:spPr>
          <a:xfrm>
            <a:off x="2289028" y="4218703"/>
            <a:ext cx="2126798" cy="1514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5" t="35240" r="3680"/>
          <a:stretch/>
        </p:blipFill>
        <p:spPr>
          <a:xfrm>
            <a:off x="7324893" y="4234422"/>
            <a:ext cx="2048626" cy="148312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842843" y="601603"/>
            <a:ext cx="2939141" cy="741277"/>
            <a:chOff x="-2196752" y="2719319"/>
            <a:chExt cx="2939141" cy="741277"/>
          </a:xfrm>
        </p:grpSpPr>
        <p:sp>
          <p:nvSpPr>
            <p:cNvPr id="11" name="Rounded Rectangle 10"/>
            <p:cNvSpPr/>
            <p:nvPr/>
          </p:nvSpPr>
          <p:spPr>
            <a:xfrm>
              <a:off x="-1808634" y="2758387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C05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rgbClr val="DC0506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2196752" y="2719319"/>
              <a:ext cx="741277" cy="741277"/>
              <a:chOff x="3897363" y="2952350"/>
              <a:chExt cx="1349274" cy="1349274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3897363" y="2952350"/>
                <a:ext cx="1349274" cy="1349274"/>
              </a:xfrm>
              <a:prstGeom prst="ellipse">
                <a:avLst/>
              </a:prstGeom>
              <a:solidFill>
                <a:srgbClr val="DC05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1400" dirty="0" err="1"/>
              </a:p>
            </p:txBody>
          </p:sp>
          <p:grpSp>
            <p:nvGrpSpPr>
              <p:cNvPr id="16" name="Group 5"/>
              <p:cNvGrpSpPr>
                <a:grpSpLocks noChangeAspect="1"/>
              </p:cNvGrpSpPr>
              <p:nvPr/>
            </p:nvGrpSpPr>
            <p:grpSpPr bwMode="auto">
              <a:xfrm>
                <a:off x="4118150" y="3173138"/>
                <a:ext cx="907700" cy="907700"/>
                <a:chOff x="1670" y="950"/>
                <a:chExt cx="2419" cy="2419"/>
              </a:xfrm>
              <a:solidFill>
                <a:schemeClr val="bg1"/>
              </a:solidFill>
            </p:grpSpPr>
            <p:sp>
              <p:nvSpPr>
                <p:cNvPr id="17" name="Freeform 8"/>
                <p:cNvSpPr>
                  <a:spLocks noEditPoints="1"/>
                </p:cNvSpPr>
                <p:nvPr/>
              </p:nvSpPr>
              <p:spPr bwMode="auto">
                <a:xfrm>
                  <a:off x="1822" y="1102"/>
                  <a:ext cx="2116" cy="2116"/>
                </a:xfrm>
                <a:custGeom>
                  <a:avLst/>
                  <a:gdLst>
                    <a:gd name="T0" fmla="*/ 448 w 896"/>
                    <a:gd name="T1" fmla="*/ 32 h 896"/>
                    <a:gd name="T2" fmla="*/ 864 w 896"/>
                    <a:gd name="T3" fmla="*/ 448 h 896"/>
                    <a:gd name="T4" fmla="*/ 448 w 896"/>
                    <a:gd name="T5" fmla="*/ 864 h 896"/>
                    <a:gd name="T6" fmla="*/ 32 w 896"/>
                    <a:gd name="T7" fmla="*/ 448 h 896"/>
                    <a:gd name="T8" fmla="*/ 448 w 896"/>
                    <a:gd name="T9" fmla="*/ 32 h 896"/>
                    <a:gd name="T10" fmla="*/ 448 w 896"/>
                    <a:gd name="T11" fmla="*/ 0 h 896"/>
                    <a:gd name="T12" fmla="*/ 0 w 896"/>
                    <a:gd name="T13" fmla="*/ 448 h 896"/>
                    <a:gd name="T14" fmla="*/ 448 w 896"/>
                    <a:gd name="T15" fmla="*/ 896 h 896"/>
                    <a:gd name="T16" fmla="*/ 896 w 896"/>
                    <a:gd name="T17" fmla="*/ 448 h 896"/>
                    <a:gd name="T18" fmla="*/ 448 w 896"/>
                    <a:gd name="T19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6" h="896">
                      <a:moveTo>
                        <a:pt x="448" y="32"/>
                      </a:moveTo>
                      <a:cubicBezTo>
                        <a:pt x="677" y="32"/>
                        <a:pt x="864" y="219"/>
                        <a:pt x="864" y="448"/>
                      </a:cubicBezTo>
                      <a:cubicBezTo>
                        <a:pt x="864" y="677"/>
                        <a:pt x="677" y="864"/>
                        <a:pt x="448" y="864"/>
                      </a:cubicBezTo>
                      <a:cubicBezTo>
                        <a:pt x="219" y="864"/>
                        <a:pt x="32" y="677"/>
                        <a:pt x="32" y="448"/>
                      </a:cubicBezTo>
                      <a:cubicBezTo>
                        <a:pt x="32" y="219"/>
                        <a:pt x="219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201"/>
                        <a:pt x="0" y="448"/>
                      </a:cubicBezTo>
                      <a:cubicBezTo>
                        <a:pt x="0" y="695"/>
                        <a:pt x="201" y="896"/>
                        <a:pt x="448" y="896"/>
                      </a:cubicBezTo>
                      <a:cubicBezTo>
                        <a:pt x="695" y="896"/>
                        <a:pt x="896" y="695"/>
                        <a:pt x="896" y="448"/>
                      </a:cubicBezTo>
                      <a:cubicBezTo>
                        <a:pt x="896" y="201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8" name="Rectangle 9"/>
                <p:cNvSpPr>
                  <a:spLocks noChangeArrowheads="1"/>
                </p:cNvSpPr>
                <p:nvPr/>
              </p:nvSpPr>
              <p:spPr bwMode="auto">
                <a:xfrm>
                  <a:off x="2842" y="1102"/>
                  <a:ext cx="76" cy="211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9" name="Rectangle 10"/>
                <p:cNvSpPr>
                  <a:spLocks noChangeArrowheads="1"/>
                </p:cNvSpPr>
                <p:nvPr/>
              </p:nvSpPr>
              <p:spPr bwMode="auto">
                <a:xfrm>
                  <a:off x="1822" y="2122"/>
                  <a:ext cx="2116" cy="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0" name="Freeform 11"/>
                <p:cNvSpPr>
                  <a:spLocks noEditPoints="1"/>
                </p:cNvSpPr>
                <p:nvPr/>
              </p:nvSpPr>
              <p:spPr bwMode="auto">
                <a:xfrm>
                  <a:off x="1822" y="1650"/>
                  <a:ext cx="2116" cy="1020"/>
                </a:xfrm>
                <a:custGeom>
                  <a:avLst/>
                  <a:gdLst>
                    <a:gd name="T0" fmla="*/ 448 w 896"/>
                    <a:gd name="T1" fmla="*/ 32 h 432"/>
                    <a:gd name="T2" fmla="*/ 751 w 896"/>
                    <a:gd name="T3" fmla="*/ 92 h 432"/>
                    <a:gd name="T4" fmla="*/ 864 w 896"/>
                    <a:gd name="T5" fmla="*/ 216 h 432"/>
                    <a:gd name="T6" fmla="*/ 751 w 896"/>
                    <a:gd name="T7" fmla="*/ 340 h 432"/>
                    <a:gd name="T8" fmla="*/ 448 w 896"/>
                    <a:gd name="T9" fmla="*/ 400 h 432"/>
                    <a:gd name="T10" fmla="*/ 145 w 896"/>
                    <a:gd name="T11" fmla="*/ 340 h 432"/>
                    <a:gd name="T12" fmla="*/ 32 w 896"/>
                    <a:gd name="T13" fmla="*/ 216 h 432"/>
                    <a:gd name="T14" fmla="*/ 145 w 896"/>
                    <a:gd name="T15" fmla="*/ 92 h 432"/>
                    <a:gd name="T16" fmla="*/ 448 w 896"/>
                    <a:gd name="T17" fmla="*/ 32 h 432"/>
                    <a:gd name="T18" fmla="*/ 448 w 896"/>
                    <a:gd name="T19" fmla="*/ 0 h 432"/>
                    <a:gd name="T20" fmla="*/ 0 w 896"/>
                    <a:gd name="T21" fmla="*/ 216 h 432"/>
                    <a:gd name="T22" fmla="*/ 448 w 896"/>
                    <a:gd name="T23" fmla="*/ 432 h 432"/>
                    <a:gd name="T24" fmla="*/ 896 w 896"/>
                    <a:gd name="T25" fmla="*/ 216 h 432"/>
                    <a:gd name="T26" fmla="*/ 448 w 896"/>
                    <a:gd name="T27" fmla="*/ 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96" h="432">
                      <a:moveTo>
                        <a:pt x="448" y="32"/>
                      </a:moveTo>
                      <a:cubicBezTo>
                        <a:pt x="563" y="32"/>
                        <a:pt x="671" y="53"/>
                        <a:pt x="751" y="92"/>
                      </a:cubicBezTo>
                      <a:cubicBezTo>
                        <a:pt x="823" y="127"/>
                        <a:pt x="864" y="172"/>
                        <a:pt x="864" y="216"/>
                      </a:cubicBezTo>
                      <a:cubicBezTo>
                        <a:pt x="864" y="260"/>
                        <a:pt x="823" y="305"/>
                        <a:pt x="751" y="340"/>
                      </a:cubicBezTo>
                      <a:cubicBezTo>
                        <a:pt x="671" y="379"/>
                        <a:pt x="563" y="400"/>
                        <a:pt x="448" y="400"/>
                      </a:cubicBezTo>
                      <a:cubicBezTo>
                        <a:pt x="333" y="400"/>
                        <a:pt x="226" y="379"/>
                        <a:pt x="145" y="340"/>
                      </a:cubicBezTo>
                      <a:cubicBezTo>
                        <a:pt x="73" y="305"/>
                        <a:pt x="32" y="260"/>
                        <a:pt x="32" y="216"/>
                      </a:cubicBezTo>
                      <a:cubicBezTo>
                        <a:pt x="32" y="172"/>
                        <a:pt x="73" y="127"/>
                        <a:pt x="145" y="92"/>
                      </a:cubicBezTo>
                      <a:cubicBezTo>
                        <a:pt x="226" y="53"/>
                        <a:pt x="333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97"/>
                        <a:pt x="0" y="216"/>
                      </a:cubicBezTo>
                      <a:cubicBezTo>
                        <a:pt x="0" y="335"/>
                        <a:pt x="201" y="432"/>
                        <a:pt x="448" y="432"/>
                      </a:cubicBezTo>
                      <a:cubicBezTo>
                        <a:pt x="695" y="432"/>
                        <a:pt x="896" y="335"/>
                        <a:pt x="896" y="216"/>
                      </a:cubicBezTo>
                      <a:cubicBezTo>
                        <a:pt x="896" y="97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1" name="Freeform 12"/>
                <p:cNvSpPr>
                  <a:spLocks noEditPoints="1"/>
                </p:cNvSpPr>
                <p:nvPr/>
              </p:nvSpPr>
              <p:spPr bwMode="auto">
                <a:xfrm>
                  <a:off x="2370" y="1102"/>
                  <a:ext cx="1020" cy="2116"/>
                </a:xfrm>
                <a:custGeom>
                  <a:avLst/>
                  <a:gdLst>
                    <a:gd name="T0" fmla="*/ 216 w 432"/>
                    <a:gd name="T1" fmla="*/ 32 h 896"/>
                    <a:gd name="T2" fmla="*/ 340 w 432"/>
                    <a:gd name="T3" fmla="*/ 145 h 896"/>
                    <a:gd name="T4" fmla="*/ 400 w 432"/>
                    <a:gd name="T5" fmla="*/ 448 h 896"/>
                    <a:gd name="T6" fmla="*/ 340 w 432"/>
                    <a:gd name="T7" fmla="*/ 751 h 896"/>
                    <a:gd name="T8" fmla="*/ 216 w 432"/>
                    <a:gd name="T9" fmla="*/ 864 h 896"/>
                    <a:gd name="T10" fmla="*/ 92 w 432"/>
                    <a:gd name="T11" fmla="*/ 751 h 896"/>
                    <a:gd name="T12" fmla="*/ 32 w 432"/>
                    <a:gd name="T13" fmla="*/ 448 h 896"/>
                    <a:gd name="T14" fmla="*/ 92 w 432"/>
                    <a:gd name="T15" fmla="*/ 145 h 896"/>
                    <a:gd name="T16" fmla="*/ 216 w 432"/>
                    <a:gd name="T17" fmla="*/ 32 h 896"/>
                    <a:gd name="T18" fmla="*/ 216 w 432"/>
                    <a:gd name="T19" fmla="*/ 0 h 896"/>
                    <a:gd name="T20" fmla="*/ 0 w 432"/>
                    <a:gd name="T21" fmla="*/ 448 h 896"/>
                    <a:gd name="T22" fmla="*/ 216 w 432"/>
                    <a:gd name="T23" fmla="*/ 896 h 896"/>
                    <a:gd name="T24" fmla="*/ 432 w 432"/>
                    <a:gd name="T25" fmla="*/ 448 h 896"/>
                    <a:gd name="T26" fmla="*/ 216 w 432"/>
                    <a:gd name="T27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2" h="896">
                      <a:moveTo>
                        <a:pt x="216" y="32"/>
                      </a:moveTo>
                      <a:cubicBezTo>
                        <a:pt x="260" y="32"/>
                        <a:pt x="305" y="73"/>
                        <a:pt x="340" y="145"/>
                      </a:cubicBezTo>
                      <a:cubicBezTo>
                        <a:pt x="379" y="225"/>
                        <a:pt x="400" y="333"/>
                        <a:pt x="400" y="448"/>
                      </a:cubicBezTo>
                      <a:cubicBezTo>
                        <a:pt x="400" y="563"/>
                        <a:pt x="379" y="671"/>
                        <a:pt x="340" y="751"/>
                      </a:cubicBezTo>
                      <a:cubicBezTo>
                        <a:pt x="305" y="823"/>
                        <a:pt x="260" y="864"/>
                        <a:pt x="216" y="864"/>
                      </a:cubicBezTo>
                      <a:cubicBezTo>
                        <a:pt x="172" y="864"/>
                        <a:pt x="127" y="823"/>
                        <a:pt x="92" y="751"/>
                      </a:cubicBezTo>
                      <a:cubicBezTo>
                        <a:pt x="53" y="671"/>
                        <a:pt x="32" y="563"/>
                        <a:pt x="32" y="448"/>
                      </a:cubicBezTo>
                      <a:cubicBezTo>
                        <a:pt x="32" y="333"/>
                        <a:pt x="53" y="225"/>
                        <a:pt x="92" y="145"/>
                      </a:cubicBezTo>
                      <a:cubicBezTo>
                        <a:pt x="127" y="73"/>
                        <a:pt x="172" y="32"/>
                        <a:pt x="216" y="32"/>
                      </a:cubicBezTo>
                      <a:close/>
                      <a:moveTo>
                        <a:pt x="216" y="0"/>
                      </a:moveTo>
                      <a:cubicBezTo>
                        <a:pt x="97" y="0"/>
                        <a:pt x="0" y="201"/>
                        <a:pt x="0" y="448"/>
                      </a:cubicBezTo>
                      <a:cubicBezTo>
                        <a:pt x="0" y="695"/>
                        <a:pt x="97" y="896"/>
                        <a:pt x="216" y="896"/>
                      </a:cubicBezTo>
                      <a:cubicBezTo>
                        <a:pt x="335" y="896"/>
                        <a:pt x="432" y="695"/>
                        <a:pt x="432" y="448"/>
                      </a:cubicBezTo>
                      <a:cubicBezTo>
                        <a:pt x="432" y="201"/>
                        <a:pt x="335" y="0"/>
                        <a:pt x="2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2" name="Freeform 13"/>
                <p:cNvSpPr>
                  <a:spLocks/>
                </p:cNvSpPr>
                <p:nvPr/>
              </p:nvSpPr>
              <p:spPr bwMode="auto">
                <a:xfrm>
                  <a:off x="2105" y="1378"/>
                  <a:ext cx="1557" cy="1557"/>
                </a:xfrm>
                <a:custGeom>
                  <a:avLst/>
                  <a:gdLst>
                    <a:gd name="T0" fmla="*/ 54 w 1557"/>
                    <a:gd name="T1" fmla="*/ 1557 h 1557"/>
                    <a:gd name="T2" fmla="*/ 0 w 1557"/>
                    <a:gd name="T3" fmla="*/ 1502 h 1557"/>
                    <a:gd name="T4" fmla="*/ 1505 w 1557"/>
                    <a:gd name="T5" fmla="*/ 0 h 1557"/>
                    <a:gd name="T6" fmla="*/ 1557 w 1557"/>
                    <a:gd name="T7" fmla="*/ 52 h 1557"/>
                    <a:gd name="T8" fmla="*/ 54 w 1557"/>
                    <a:gd name="T9" fmla="*/ 1557 h 1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7" h="1557">
                      <a:moveTo>
                        <a:pt x="54" y="1557"/>
                      </a:moveTo>
                      <a:lnTo>
                        <a:pt x="0" y="1502"/>
                      </a:lnTo>
                      <a:lnTo>
                        <a:pt x="1505" y="0"/>
                      </a:lnTo>
                      <a:lnTo>
                        <a:pt x="1557" y="52"/>
                      </a:lnTo>
                      <a:lnTo>
                        <a:pt x="54" y="15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3" name="Freeform 14"/>
                <p:cNvSpPr>
                  <a:spLocks/>
                </p:cNvSpPr>
                <p:nvPr/>
              </p:nvSpPr>
              <p:spPr bwMode="auto">
                <a:xfrm>
                  <a:off x="2105" y="1385"/>
                  <a:ext cx="1550" cy="1550"/>
                </a:xfrm>
                <a:custGeom>
                  <a:avLst/>
                  <a:gdLst>
                    <a:gd name="T0" fmla="*/ 1495 w 1550"/>
                    <a:gd name="T1" fmla="*/ 1550 h 1550"/>
                    <a:gd name="T2" fmla="*/ 0 w 1550"/>
                    <a:gd name="T3" fmla="*/ 54 h 1550"/>
                    <a:gd name="T4" fmla="*/ 54 w 1550"/>
                    <a:gd name="T5" fmla="*/ 0 h 1550"/>
                    <a:gd name="T6" fmla="*/ 1550 w 1550"/>
                    <a:gd name="T7" fmla="*/ 1495 h 1550"/>
                    <a:gd name="T8" fmla="*/ 1495 w 1550"/>
                    <a:gd name="T9" fmla="*/ 1550 h 1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0" h="1550">
                      <a:moveTo>
                        <a:pt x="1495" y="1550"/>
                      </a:moveTo>
                      <a:lnTo>
                        <a:pt x="0" y="54"/>
                      </a:lnTo>
                      <a:lnTo>
                        <a:pt x="54" y="0"/>
                      </a:lnTo>
                      <a:lnTo>
                        <a:pt x="1550" y="1495"/>
                      </a:lnTo>
                      <a:lnTo>
                        <a:pt x="1495" y="15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4" name="Oval 15"/>
                <p:cNvSpPr>
                  <a:spLocks noChangeArrowheads="1"/>
                </p:cNvSpPr>
                <p:nvPr/>
              </p:nvSpPr>
              <p:spPr bwMode="auto">
                <a:xfrm>
                  <a:off x="3787" y="2009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5" name="Oval 16"/>
                <p:cNvSpPr>
                  <a:spLocks noChangeArrowheads="1"/>
                </p:cNvSpPr>
                <p:nvPr/>
              </p:nvSpPr>
              <p:spPr bwMode="auto">
                <a:xfrm>
                  <a:off x="1670" y="2009"/>
                  <a:ext cx="303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6" name="Oval 17"/>
                <p:cNvSpPr>
                  <a:spLocks noChangeArrowheads="1"/>
                </p:cNvSpPr>
                <p:nvPr/>
              </p:nvSpPr>
              <p:spPr bwMode="auto">
                <a:xfrm>
                  <a:off x="2729" y="3067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7" name="Oval 18"/>
                <p:cNvSpPr>
                  <a:spLocks noChangeArrowheads="1"/>
                </p:cNvSpPr>
                <p:nvPr/>
              </p:nvSpPr>
              <p:spPr bwMode="auto">
                <a:xfrm>
                  <a:off x="3485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8" name="Oval 19"/>
                <p:cNvSpPr>
                  <a:spLocks noChangeArrowheads="1"/>
                </p:cNvSpPr>
                <p:nvPr/>
              </p:nvSpPr>
              <p:spPr bwMode="auto">
                <a:xfrm>
                  <a:off x="1973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9" name="Oval 20"/>
                <p:cNvSpPr>
                  <a:spLocks noChangeArrowheads="1"/>
                </p:cNvSpPr>
                <p:nvPr/>
              </p:nvSpPr>
              <p:spPr bwMode="auto">
                <a:xfrm>
                  <a:off x="3485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30" name="Oval 21"/>
                <p:cNvSpPr>
                  <a:spLocks noChangeArrowheads="1"/>
                </p:cNvSpPr>
                <p:nvPr/>
              </p:nvSpPr>
              <p:spPr bwMode="auto">
                <a:xfrm>
                  <a:off x="1973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31" name="Oval 22"/>
                <p:cNvSpPr>
                  <a:spLocks noChangeArrowheads="1"/>
                </p:cNvSpPr>
                <p:nvPr/>
              </p:nvSpPr>
              <p:spPr bwMode="auto">
                <a:xfrm>
                  <a:off x="2729" y="950"/>
                  <a:ext cx="302" cy="30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0149" y="3076162"/>
              <a:ext cx="742100" cy="22263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-1455475" y="2814552"/>
              <a:ext cx="219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DC0506"/>
                  </a:solidFill>
                </a:rPr>
                <a:t>architecture enablement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40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the basic core </a:t>
            </a:r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842843" y="601603"/>
            <a:ext cx="2939141" cy="741277"/>
            <a:chOff x="-2196752" y="2719319"/>
            <a:chExt cx="2939141" cy="741277"/>
          </a:xfrm>
        </p:grpSpPr>
        <p:sp>
          <p:nvSpPr>
            <p:cNvPr id="4" name="Rounded Rectangle 3"/>
            <p:cNvSpPr/>
            <p:nvPr/>
          </p:nvSpPr>
          <p:spPr>
            <a:xfrm>
              <a:off x="-1808634" y="2758387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C05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rgbClr val="DC0506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2196752" y="2719319"/>
              <a:ext cx="741277" cy="741277"/>
              <a:chOff x="3897363" y="2952350"/>
              <a:chExt cx="1349274" cy="134927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3897363" y="2952350"/>
                <a:ext cx="1349274" cy="1349274"/>
              </a:xfrm>
              <a:prstGeom prst="ellipse">
                <a:avLst/>
              </a:prstGeom>
              <a:solidFill>
                <a:srgbClr val="DC05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1400" dirty="0" err="1"/>
              </a:p>
            </p:txBody>
          </p:sp>
          <p:grpSp>
            <p:nvGrpSpPr>
              <p:cNvPr id="9" name="Group 5"/>
              <p:cNvGrpSpPr>
                <a:grpSpLocks noChangeAspect="1"/>
              </p:cNvGrpSpPr>
              <p:nvPr/>
            </p:nvGrpSpPr>
            <p:grpSpPr bwMode="auto">
              <a:xfrm>
                <a:off x="4118150" y="3173138"/>
                <a:ext cx="907700" cy="907700"/>
                <a:chOff x="1670" y="950"/>
                <a:chExt cx="2419" cy="2419"/>
              </a:xfrm>
              <a:solidFill>
                <a:schemeClr val="bg1"/>
              </a:solidFill>
            </p:grpSpPr>
            <p:sp>
              <p:nvSpPr>
                <p:cNvPr id="10" name="Freeform 8"/>
                <p:cNvSpPr>
                  <a:spLocks noEditPoints="1"/>
                </p:cNvSpPr>
                <p:nvPr/>
              </p:nvSpPr>
              <p:spPr bwMode="auto">
                <a:xfrm>
                  <a:off x="1822" y="1102"/>
                  <a:ext cx="2116" cy="2116"/>
                </a:xfrm>
                <a:custGeom>
                  <a:avLst/>
                  <a:gdLst>
                    <a:gd name="T0" fmla="*/ 448 w 896"/>
                    <a:gd name="T1" fmla="*/ 32 h 896"/>
                    <a:gd name="T2" fmla="*/ 864 w 896"/>
                    <a:gd name="T3" fmla="*/ 448 h 896"/>
                    <a:gd name="T4" fmla="*/ 448 w 896"/>
                    <a:gd name="T5" fmla="*/ 864 h 896"/>
                    <a:gd name="T6" fmla="*/ 32 w 896"/>
                    <a:gd name="T7" fmla="*/ 448 h 896"/>
                    <a:gd name="T8" fmla="*/ 448 w 896"/>
                    <a:gd name="T9" fmla="*/ 32 h 896"/>
                    <a:gd name="T10" fmla="*/ 448 w 896"/>
                    <a:gd name="T11" fmla="*/ 0 h 896"/>
                    <a:gd name="T12" fmla="*/ 0 w 896"/>
                    <a:gd name="T13" fmla="*/ 448 h 896"/>
                    <a:gd name="T14" fmla="*/ 448 w 896"/>
                    <a:gd name="T15" fmla="*/ 896 h 896"/>
                    <a:gd name="T16" fmla="*/ 896 w 896"/>
                    <a:gd name="T17" fmla="*/ 448 h 896"/>
                    <a:gd name="T18" fmla="*/ 448 w 896"/>
                    <a:gd name="T19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6" h="896">
                      <a:moveTo>
                        <a:pt x="448" y="32"/>
                      </a:moveTo>
                      <a:cubicBezTo>
                        <a:pt x="677" y="32"/>
                        <a:pt x="864" y="219"/>
                        <a:pt x="864" y="448"/>
                      </a:cubicBezTo>
                      <a:cubicBezTo>
                        <a:pt x="864" y="677"/>
                        <a:pt x="677" y="864"/>
                        <a:pt x="448" y="864"/>
                      </a:cubicBezTo>
                      <a:cubicBezTo>
                        <a:pt x="219" y="864"/>
                        <a:pt x="32" y="677"/>
                        <a:pt x="32" y="448"/>
                      </a:cubicBezTo>
                      <a:cubicBezTo>
                        <a:pt x="32" y="219"/>
                        <a:pt x="219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201"/>
                        <a:pt x="0" y="448"/>
                      </a:cubicBezTo>
                      <a:cubicBezTo>
                        <a:pt x="0" y="695"/>
                        <a:pt x="201" y="896"/>
                        <a:pt x="448" y="896"/>
                      </a:cubicBezTo>
                      <a:cubicBezTo>
                        <a:pt x="695" y="896"/>
                        <a:pt x="896" y="695"/>
                        <a:pt x="896" y="448"/>
                      </a:cubicBezTo>
                      <a:cubicBezTo>
                        <a:pt x="896" y="201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1" name="Rectangle 9"/>
                <p:cNvSpPr>
                  <a:spLocks noChangeArrowheads="1"/>
                </p:cNvSpPr>
                <p:nvPr/>
              </p:nvSpPr>
              <p:spPr bwMode="auto">
                <a:xfrm>
                  <a:off x="2842" y="1102"/>
                  <a:ext cx="76" cy="211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2" name="Rectangle 10"/>
                <p:cNvSpPr>
                  <a:spLocks noChangeArrowheads="1"/>
                </p:cNvSpPr>
                <p:nvPr/>
              </p:nvSpPr>
              <p:spPr bwMode="auto">
                <a:xfrm>
                  <a:off x="1822" y="2122"/>
                  <a:ext cx="2116" cy="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3" name="Freeform 11"/>
                <p:cNvSpPr>
                  <a:spLocks noEditPoints="1"/>
                </p:cNvSpPr>
                <p:nvPr/>
              </p:nvSpPr>
              <p:spPr bwMode="auto">
                <a:xfrm>
                  <a:off x="1822" y="1650"/>
                  <a:ext cx="2116" cy="1020"/>
                </a:xfrm>
                <a:custGeom>
                  <a:avLst/>
                  <a:gdLst>
                    <a:gd name="T0" fmla="*/ 448 w 896"/>
                    <a:gd name="T1" fmla="*/ 32 h 432"/>
                    <a:gd name="T2" fmla="*/ 751 w 896"/>
                    <a:gd name="T3" fmla="*/ 92 h 432"/>
                    <a:gd name="T4" fmla="*/ 864 w 896"/>
                    <a:gd name="T5" fmla="*/ 216 h 432"/>
                    <a:gd name="T6" fmla="*/ 751 w 896"/>
                    <a:gd name="T7" fmla="*/ 340 h 432"/>
                    <a:gd name="T8" fmla="*/ 448 w 896"/>
                    <a:gd name="T9" fmla="*/ 400 h 432"/>
                    <a:gd name="T10" fmla="*/ 145 w 896"/>
                    <a:gd name="T11" fmla="*/ 340 h 432"/>
                    <a:gd name="T12" fmla="*/ 32 w 896"/>
                    <a:gd name="T13" fmla="*/ 216 h 432"/>
                    <a:gd name="T14" fmla="*/ 145 w 896"/>
                    <a:gd name="T15" fmla="*/ 92 h 432"/>
                    <a:gd name="T16" fmla="*/ 448 w 896"/>
                    <a:gd name="T17" fmla="*/ 32 h 432"/>
                    <a:gd name="T18" fmla="*/ 448 w 896"/>
                    <a:gd name="T19" fmla="*/ 0 h 432"/>
                    <a:gd name="T20" fmla="*/ 0 w 896"/>
                    <a:gd name="T21" fmla="*/ 216 h 432"/>
                    <a:gd name="T22" fmla="*/ 448 w 896"/>
                    <a:gd name="T23" fmla="*/ 432 h 432"/>
                    <a:gd name="T24" fmla="*/ 896 w 896"/>
                    <a:gd name="T25" fmla="*/ 216 h 432"/>
                    <a:gd name="T26" fmla="*/ 448 w 896"/>
                    <a:gd name="T27" fmla="*/ 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96" h="432">
                      <a:moveTo>
                        <a:pt x="448" y="32"/>
                      </a:moveTo>
                      <a:cubicBezTo>
                        <a:pt x="563" y="32"/>
                        <a:pt x="671" y="53"/>
                        <a:pt x="751" y="92"/>
                      </a:cubicBezTo>
                      <a:cubicBezTo>
                        <a:pt x="823" y="127"/>
                        <a:pt x="864" y="172"/>
                        <a:pt x="864" y="216"/>
                      </a:cubicBezTo>
                      <a:cubicBezTo>
                        <a:pt x="864" y="260"/>
                        <a:pt x="823" y="305"/>
                        <a:pt x="751" y="340"/>
                      </a:cubicBezTo>
                      <a:cubicBezTo>
                        <a:pt x="671" y="379"/>
                        <a:pt x="563" y="400"/>
                        <a:pt x="448" y="400"/>
                      </a:cubicBezTo>
                      <a:cubicBezTo>
                        <a:pt x="333" y="400"/>
                        <a:pt x="226" y="379"/>
                        <a:pt x="145" y="340"/>
                      </a:cubicBezTo>
                      <a:cubicBezTo>
                        <a:pt x="73" y="305"/>
                        <a:pt x="32" y="260"/>
                        <a:pt x="32" y="216"/>
                      </a:cubicBezTo>
                      <a:cubicBezTo>
                        <a:pt x="32" y="172"/>
                        <a:pt x="73" y="127"/>
                        <a:pt x="145" y="92"/>
                      </a:cubicBezTo>
                      <a:cubicBezTo>
                        <a:pt x="226" y="53"/>
                        <a:pt x="333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97"/>
                        <a:pt x="0" y="216"/>
                      </a:cubicBezTo>
                      <a:cubicBezTo>
                        <a:pt x="0" y="335"/>
                        <a:pt x="201" y="432"/>
                        <a:pt x="448" y="432"/>
                      </a:cubicBezTo>
                      <a:cubicBezTo>
                        <a:pt x="695" y="432"/>
                        <a:pt x="896" y="335"/>
                        <a:pt x="896" y="216"/>
                      </a:cubicBezTo>
                      <a:cubicBezTo>
                        <a:pt x="896" y="97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2370" y="1102"/>
                  <a:ext cx="1020" cy="2116"/>
                </a:xfrm>
                <a:custGeom>
                  <a:avLst/>
                  <a:gdLst>
                    <a:gd name="T0" fmla="*/ 216 w 432"/>
                    <a:gd name="T1" fmla="*/ 32 h 896"/>
                    <a:gd name="T2" fmla="*/ 340 w 432"/>
                    <a:gd name="T3" fmla="*/ 145 h 896"/>
                    <a:gd name="T4" fmla="*/ 400 w 432"/>
                    <a:gd name="T5" fmla="*/ 448 h 896"/>
                    <a:gd name="T6" fmla="*/ 340 w 432"/>
                    <a:gd name="T7" fmla="*/ 751 h 896"/>
                    <a:gd name="T8" fmla="*/ 216 w 432"/>
                    <a:gd name="T9" fmla="*/ 864 h 896"/>
                    <a:gd name="T10" fmla="*/ 92 w 432"/>
                    <a:gd name="T11" fmla="*/ 751 h 896"/>
                    <a:gd name="T12" fmla="*/ 32 w 432"/>
                    <a:gd name="T13" fmla="*/ 448 h 896"/>
                    <a:gd name="T14" fmla="*/ 92 w 432"/>
                    <a:gd name="T15" fmla="*/ 145 h 896"/>
                    <a:gd name="T16" fmla="*/ 216 w 432"/>
                    <a:gd name="T17" fmla="*/ 32 h 896"/>
                    <a:gd name="T18" fmla="*/ 216 w 432"/>
                    <a:gd name="T19" fmla="*/ 0 h 896"/>
                    <a:gd name="T20" fmla="*/ 0 w 432"/>
                    <a:gd name="T21" fmla="*/ 448 h 896"/>
                    <a:gd name="T22" fmla="*/ 216 w 432"/>
                    <a:gd name="T23" fmla="*/ 896 h 896"/>
                    <a:gd name="T24" fmla="*/ 432 w 432"/>
                    <a:gd name="T25" fmla="*/ 448 h 896"/>
                    <a:gd name="T26" fmla="*/ 216 w 432"/>
                    <a:gd name="T27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2" h="896">
                      <a:moveTo>
                        <a:pt x="216" y="32"/>
                      </a:moveTo>
                      <a:cubicBezTo>
                        <a:pt x="260" y="32"/>
                        <a:pt x="305" y="73"/>
                        <a:pt x="340" y="145"/>
                      </a:cubicBezTo>
                      <a:cubicBezTo>
                        <a:pt x="379" y="225"/>
                        <a:pt x="400" y="333"/>
                        <a:pt x="400" y="448"/>
                      </a:cubicBezTo>
                      <a:cubicBezTo>
                        <a:pt x="400" y="563"/>
                        <a:pt x="379" y="671"/>
                        <a:pt x="340" y="751"/>
                      </a:cubicBezTo>
                      <a:cubicBezTo>
                        <a:pt x="305" y="823"/>
                        <a:pt x="260" y="864"/>
                        <a:pt x="216" y="864"/>
                      </a:cubicBezTo>
                      <a:cubicBezTo>
                        <a:pt x="172" y="864"/>
                        <a:pt x="127" y="823"/>
                        <a:pt x="92" y="751"/>
                      </a:cubicBezTo>
                      <a:cubicBezTo>
                        <a:pt x="53" y="671"/>
                        <a:pt x="32" y="563"/>
                        <a:pt x="32" y="448"/>
                      </a:cubicBezTo>
                      <a:cubicBezTo>
                        <a:pt x="32" y="333"/>
                        <a:pt x="53" y="225"/>
                        <a:pt x="92" y="145"/>
                      </a:cubicBezTo>
                      <a:cubicBezTo>
                        <a:pt x="127" y="73"/>
                        <a:pt x="172" y="32"/>
                        <a:pt x="216" y="32"/>
                      </a:cubicBezTo>
                      <a:close/>
                      <a:moveTo>
                        <a:pt x="216" y="0"/>
                      </a:moveTo>
                      <a:cubicBezTo>
                        <a:pt x="97" y="0"/>
                        <a:pt x="0" y="201"/>
                        <a:pt x="0" y="448"/>
                      </a:cubicBezTo>
                      <a:cubicBezTo>
                        <a:pt x="0" y="695"/>
                        <a:pt x="97" y="896"/>
                        <a:pt x="216" y="896"/>
                      </a:cubicBezTo>
                      <a:cubicBezTo>
                        <a:pt x="335" y="896"/>
                        <a:pt x="432" y="695"/>
                        <a:pt x="432" y="448"/>
                      </a:cubicBezTo>
                      <a:cubicBezTo>
                        <a:pt x="432" y="201"/>
                        <a:pt x="335" y="0"/>
                        <a:pt x="2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5" name="Freeform 13"/>
                <p:cNvSpPr>
                  <a:spLocks/>
                </p:cNvSpPr>
                <p:nvPr/>
              </p:nvSpPr>
              <p:spPr bwMode="auto">
                <a:xfrm>
                  <a:off x="2105" y="1378"/>
                  <a:ext cx="1557" cy="1557"/>
                </a:xfrm>
                <a:custGeom>
                  <a:avLst/>
                  <a:gdLst>
                    <a:gd name="T0" fmla="*/ 54 w 1557"/>
                    <a:gd name="T1" fmla="*/ 1557 h 1557"/>
                    <a:gd name="T2" fmla="*/ 0 w 1557"/>
                    <a:gd name="T3" fmla="*/ 1502 h 1557"/>
                    <a:gd name="T4" fmla="*/ 1505 w 1557"/>
                    <a:gd name="T5" fmla="*/ 0 h 1557"/>
                    <a:gd name="T6" fmla="*/ 1557 w 1557"/>
                    <a:gd name="T7" fmla="*/ 52 h 1557"/>
                    <a:gd name="T8" fmla="*/ 54 w 1557"/>
                    <a:gd name="T9" fmla="*/ 1557 h 1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7" h="1557">
                      <a:moveTo>
                        <a:pt x="54" y="1557"/>
                      </a:moveTo>
                      <a:lnTo>
                        <a:pt x="0" y="1502"/>
                      </a:lnTo>
                      <a:lnTo>
                        <a:pt x="1505" y="0"/>
                      </a:lnTo>
                      <a:lnTo>
                        <a:pt x="1557" y="52"/>
                      </a:lnTo>
                      <a:lnTo>
                        <a:pt x="54" y="15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6" name="Freeform 14"/>
                <p:cNvSpPr>
                  <a:spLocks/>
                </p:cNvSpPr>
                <p:nvPr/>
              </p:nvSpPr>
              <p:spPr bwMode="auto">
                <a:xfrm>
                  <a:off x="2105" y="1385"/>
                  <a:ext cx="1550" cy="1550"/>
                </a:xfrm>
                <a:custGeom>
                  <a:avLst/>
                  <a:gdLst>
                    <a:gd name="T0" fmla="*/ 1495 w 1550"/>
                    <a:gd name="T1" fmla="*/ 1550 h 1550"/>
                    <a:gd name="T2" fmla="*/ 0 w 1550"/>
                    <a:gd name="T3" fmla="*/ 54 h 1550"/>
                    <a:gd name="T4" fmla="*/ 54 w 1550"/>
                    <a:gd name="T5" fmla="*/ 0 h 1550"/>
                    <a:gd name="T6" fmla="*/ 1550 w 1550"/>
                    <a:gd name="T7" fmla="*/ 1495 h 1550"/>
                    <a:gd name="T8" fmla="*/ 1495 w 1550"/>
                    <a:gd name="T9" fmla="*/ 1550 h 1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0" h="1550">
                      <a:moveTo>
                        <a:pt x="1495" y="1550"/>
                      </a:moveTo>
                      <a:lnTo>
                        <a:pt x="0" y="54"/>
                      </a:lnTo>
                      <a:lnTo>
                        <a:pt x="54" y="0"/>
                      </a:lnTo>
                      <a:lnTo>
                        <a:pt x="1550" y="1495"/>
                      </a:lnTo>
                      <a:lnTo>
                        <a:pt x="1495" y="15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7" name="Oval 15"/>
                <p:cNvSpPr>
                  <a:spLocks noChangeArrowheads="1"/>
                </p:cNvSpPr>
                <p:nvPr/>
              </p:nvSpPr>
              <p:spPr bwMode="auto">
                <a:xfrm>
                  <a:off x="3787" y="2009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8" name="Oval 16"/>
                <p:cNvSpPr>
                  <a:spLocks noChangeArrowheads="1"/>
                </p:cNvSpPr>
                <p:nvPr/>
              </p:nvSpPr>
              <p:spPr bwMode="auto">
                <a:xfrm>
                  <a:off x="1670" y="2009"/>
                  <a:ext cx="303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9" name="Oval 17"/>
                <p:cNvSpPr>
                  <a:spLocks noChangeArrowheads="1"/>
                </p:cNvSpPr>
                <p:nvPr/>
              </p:nvSpPr>
              <p:spPr bwMode="auto">
                <a:xfrm>
                  <a:off x="2729" y="3067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0" name="Oval 18"/>
                <p:cNvSpPr>
                  <a:spLocks noChangeArrowheads="1"/>
                </p:cNvSpPr>
                <p:nvPr/>
              </p:nvSpPr>
              <p:spPr bwMode="auto">
                <a:xfrm>
                  <a:off x="3485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1" name="Oval 19"/>
                <p:cNvSpPr>
                  <a:spLocks noChangeArrowheads="1"/>
                </p:cNvSpPr>
                <p:nvPr/>
              </p:nvSpPr>
              <p:spPr bwMode="auto">
                <a:xfrm>
                  <a:off x="1973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2" name="Oval 20"/>
                <p:cNvSpPr>
                  <a:spLocks noChangeArrowheads="1"/>
                </p:cNvSpPr>
                <p:nvPr/>
              </p:nvSpPr>
              <p:spPr bwMode="auto">
                <a:xfrm>
                  <a:off x="3485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3" name="Oval 21"/>
                <p:cNvSpPr>
                  <a:spLocks noChangeArrowheads="1"/>
                </p:cNvSpPr>
                <p:nvPr/>
              </p:nvSpPr>
              <p:spPr bwMode="auto">
                <a:xfrm>
                  <a:off x="1973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4" name="Oval 22"/>
                <p:cNvSpPr>
                  <a:spLocks noChangeArrowheads="1"/>
                </p:cNvSpPr>
                <p:nvPr/>
              </p:nvSpPr>
              <p:spPr bwMode="auto">
                <a:xfrm>
                  <a:off x="2729" y="950"/>
                  <a:ext cx="302" cy="30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40149" y="3076162"/>
              <a:ext cx="742100" cy="22263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455475" y="2814552"/>
              <a:ext cx="219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DC0506"/>
                  </a:solidFill>
                </a:rPr>
                <a:t>architecture enablement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951085" y="3813910"/>
            <a:ext cx="3503497" cy="12311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Image source: http://www.martinfowler.com/bliki/StranglerApplication.html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1" y="1831401"/>
            <a:ext cx="2796184" cy="1620839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4713743" y="2372713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8" name="Isosceles Triangle 27"/>
          <p:cNvSpPr/>
          <p:nvPr/>
        </p:nvSpPr>
        <p:spPr>
          <a:xfrm>
            <a:off x="4700353" y="2698225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9" name="Trapezoid 28"/>
          <p:cNvSpPr/>
          <p:nvPr/>
        </p:nvSpPr>
        <p:spPr>
          <a:xfrm>
            <a:off x="4719098" y="2971427"/>
            <a:ext cx="124074" cy="129160"/>
          </a:xfrm>
          <a:prstGeom prst="trapezoid">
            <a:avLst/>
          </a:prstGeom>
          <a:solidFill>
            <a:srgbClr val="0093D0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5850" y="2337919"/>
            <a:ext cx="18729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Application server Logic</a:t>
            </a:r>
            <a:endParaRPr kumimoji="0" lang="nl-NL" sz="105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50611" y="2669447"/>
            <a:ext cx="1505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Logging logic</a:t>
            </a:r>
            <a:endParaRPr kumimoji="0" lang="nl-NL" sz="105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45850" y="2943351"/>
            <a:ext cx="18729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Exception handling logic</a:t>
            </a:r>
            <a:endParaRPr kumimoji="0" lang="nl-NL" sz="105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45850" y="3244795"/>
            <a:ext cx="1505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Caching logic</a:t>
            </a:r>
            <a:endParaRPr kumimoji="0" lang="nl-NL" sz="105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5850" y="3561855"/>
            <a:ext cx="15055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Threading logic</a:t>
            </a:r>
            <a:endParaRPr kumimoji="0" lang="nl-NL" sz="105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5" name="Diamond 34"/>
          <p:cNvSpPr/>
          <p:nvPr/>
        </p:nvSpPr>
        <p:spPr>
          <a:xfrm>
            <a:off x="4705411" y="3288095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6" name="Cross 35"/>
          <p:cNvSpPr/>
          <p:nvPr/>
        </p:nvSpPr>
        <p:spPr>
          <a:xfrm>
            <a:off x="4700359" y="3598553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4341" y="2098181"/>
            <a:ext cx="1779281" cy="1614499"/>
          </a:xfrm>
          <a:prstGeom prst="rect">
            <a:avLst/>
          </a:prstGeom>
          <a:gradFill rotWithShape="1">
            <a:gsLst>
              <a:gs pos="0">
                <a:srgbClr val="61768C">
                  <a:tint val="100000"/>
                  <a:shade val="100000"/>
                  <a:satMod val="130000"/>
                </a:srgbClr>
              </a:gs>
              <a:gs pos="100000">
                <a:srgbClr val="61768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69643" y="2227340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01047" y="2385139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12840" y="2291359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01209" y="2670415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74944" y="2937719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75972" y="2605835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10501" y="1804620"/>
            <a:ext cx="136868" cy="12916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endParaRPr lang="nl-NL" kern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27176" y="3196039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64585" y="2799575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180246" y="3534664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49708" y="3392027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317114" y="2743979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79759" y="3321268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90849" y="3002299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3043378" y="2162763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3437915" y="2230713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762502" y="2449722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167155" y="2550243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918142" y="2192806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290336" y="3192673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864585" y="2937722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057660" y="3438076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085359" y="3516697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2701209" y="3002865"/>
            <a:ext cx="136868" cy="128599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2" name="Isosceles Triangle 61"/>
          <p:cNvSpPr/>
          <p:nvPr/>
        </p:nvSpPr>
        <p:spPr>
          <a:xfrm>
            <a:off x="3290336" y="2937719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3" name="Isosceles Triangle 62"/>
          <p:cNvSpPr/>
          <p:nvPr/>
        </p:nvSpPr>
        <p:spPr>
          <a:xfrm>
            <a:off x="3423039" y="2552625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4" name="Isosceles Triangle 63"/>
          <p:cNvSpPr/>
          <p:nvPr/>
        </p:nvSpPr>
        <p:spPr>
          <a:xfrm>
            <a:off x="3492959" y="3438075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5" name="Isosceles Triangle 64"/>
          <p:cNvSpPr/>
          <p:nvPr/>
        </p:nvSpPr>
        <p:spPr>
          <a:xfrm>
            <a:off x="2589632" y="2816423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6" name="Isosceles Triangle 65"/>
          <p:cNvSpPr/>
          <p:nvPr/>
        </p:nvSpPr>
        <p:spPr>
          <a:xfrm>
            <a:off x="3990147" y="3078953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7" name="Isosceles Triangle 66"/>
          <p:cNvSpPr/>
          <p:nvPr/>
        </p:nvSpPr>
        <p:spPr>
          <a:xfrm>
            <a:off x="4111542" y="2514299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8" name="Isosceles Triangle 67"/>
          <p:cNvSpPr/>
          <p:nvPr/>
        </p:nvSpPr>
        <p:spPr>
          <a:xfrm>
            <a:off x="3527176" y="2787360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9" name="Isosceles Triangle 68"/>
          <p:cNvSpPr/>
          <p:nvPr/>
        </p:nvSpPr>
        <p:spPr>
          <a:xfrm>
            <a:off x="4029719" y="2787360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0" name="Isosceles Triangle 69"/>
          <p:cNvSpPr/>
          <p:nvPr/>
        </p:nvSpPr>
        <p:spPr>
          <a:xfrm>
            <a:off x="3851195" y="2576351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1" name="Isosceles Triangle 70"/>
          <p:cNvSpPr/>
          <p:nvPr/>
        </p:nvSpPr>
        <p:spPr>
          <a:xfrm>
            <a:off x="2646164" y="3485525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2" name="Isosceles Triangle 71"/>
          <p:cNvSpPr/>
          <p:nvPr/>
        </p:nvSpPr>
        <p:spPr>
          <a:xfrm>
            <a:off x="3427203" y="3066879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3" name="Isosceles Triangle 72"/>
          <p:cNvSpPr/>
          <p:nvPr/>
        </p:nvSpPr>
        <p:spPr>
          <a:xfrm>
            <a:off x="3644406" y="3308635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4" name="Isosceles Triangle 73"/>
          <p:cNvSpPr/>
          <p:nvPr/>
        </p:nvSpPr>
        <p:spPr>
          <a:xfrm>
            <a:off x="3044271" y="3208393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5" name="Isosceles Triangle 74"/>
          <p:cNvSpPr/>
          <p:nvPr/>
        </p:nvSpPr>
        <p:spPr>
          <a:xfrm>
            <a:off x="2962448" y="2718007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6" name="Isosceles Triangle 75"/>
          <p:cNvSpPr/>
          <p:nvPr/>
        </p:nvSpPr>
        <p:spPr>
          <a:xfrm>
            <a:off x="3030882" y="2348215"/>
            <a:ext cx="163646" cy="129440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7" name="Trapezoid 76"/>
          <p:cNvSpPr/>
          <p:nvPr/>
        </p:nvSpPr>
        <p:spPr>
          <a:xfrm>
            <a:off x="4029719" y="2385140"/>
            <a:ext cx="124074" cy="129160"/>
          </a:xfrm>
          <a:prstGeom prst="trapezoid">
            <a:avLst/>
          </a:prstGeom>
          <a:solidFill>
            <a:srgbClr val="0093D0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8" name="Trapezoid 77"/>
          <p:cNvSpPr/>
          <p:nvPr/>
        </p:nvSpPr>
        <p:spPr>
          <a:xfrm>
            <a:off x="4131328" y="2990647"/>
            <a:ext cx="124074" cy="129160"/>
          </a:xfrm>
          <a:prstGeom prst="trapezoid">
            <a:avLst/>
          </a:prstGeom>
          <a:solidFill>
            <a:srgbClr val="0093D0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9" name="Trapezoid 78"/>
          <p:cNvSpPr/>
          <p:nvPr/>
        </p:nvSpPr>
        <p:spPr>
          <a:xfrm>
            <a:off x="2933587" y="2568628"/>
            <a:ext cx="124074" cy="129160"/>
          </a:xfrm>
          <a:prstGeom prst="trapezoid">
            <a:avLst/>
          </a:prstGeom>
          <a:solidFill>
            <a:srgbClr val="0093D0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0" name="Trapezoid 79"/>
          <p:cNvSpPr/>
          <p:nvPr/>
        </p:nvSpPr>
        <p:spPr>
          <a:xfrm>
            <a:off x="2912907" y="3130336"/>
            <a:ext cx="124074" cy="129160"/>
          </a:xfrm>
          <a:prstGeom prst="trapezoid">
            <a:avLst/>
          </a:prstGeom>
          <a:solidFill>
            <a:srgbClr val="0093D0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1" name="Trapezoid 80"/>
          <p:cNvSpPr/>
          <p:nvPr/>
        </p:nvSpPr>
        <p:spPr>
          <a:xfrm>
            <a:off x="3719833" y="3563303"/>
            <a:ext cx="124074" cy="129160"/>
          </a:xfrm>
          <a:prstGeom prst="trapezoid">
            <a:avLst/>
          </a:prstGeom>
          <a:solidFill>
            <a:srgbClr val="0093D0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2" name="Trapezoid 81"/>
          <p:cNvSpPr/>
          <p:nvPr/>
        </p:nvSpPr>
        <p:spPr>
          <a:xfrm>
            <a:off x="4151114" y="2230148"/>
            <a:ext cx="124074" cy="129160"/>
          </a:xfrm>
          <a:prstGeom prst="trapezoid">
            <a:avLst/>
          </a:prstGeom>
          <a:solidFill>
            <a:srgbClr val="0093D0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3" name="Trapezoid 82"/>
          <p:cNvSpPr/>
          <p:nvPr/>
        </p:nvSpPr>
        <p:spPr>
          <a:xfrm>
            <a:off x="3303130" y="3384444"/>
            <a:ext cx="124074" cy="129160"/>
          </a:xfrm>
          <a:prstGeom prst="trapezoid">
            <a:avLst/>
          </a:prstGeom>
          <a:solidFill>
            <a:srgbClr val="0093D0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4" name="Trapezoid 83"/>
          <p:cNvSpPr/>
          <p:nvPr/>
        </p:nvSpPr>
        <p:spPr>
          <a:xfrm>
            <a:off x="3797490" y="3192109"/>
            <a:ext cx="124074" cy="129160"/>
          </a:xfrm>
          <a:prstGeom prst="trapezoid">
            <a:avLst/>
          </a:prstGeom>
          <a:solidFill>
            <a:srgbClr val="0093D0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5" name="Diamond 84"/>
          <p:cNvSpPr/>
          <p:nvPr/>
        </p:nvSpPr>
        <p:spPr>
          <a:xfrm>
            <a:off x="3248680" y="2192806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6" name="Diamond 85"/>
          <p:cNvSpPr/>
          <p:nvPr/>
        </p:nvSpPr>
        <p:spPr>
          <a:xfrm>
            <a:off x="3739618" y="2477239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7" name="Diamond 86"/>
          <p:cNvSpPr/>
          <p:nvPr/>
        </p:nvSpPr>
        <p:spPr>
          <a:xfrm>
            <a:off x="3693797" y="2752125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8" name="Diamond 87"/>
          <p:cNvSpPr/>
          <p:nvPr/>
        </p:nvSpPr>
        <p:spPr>
          <a:xfrm>
            <a:off x="4052331" y="3298049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9" name="Diamond 88"/>
          <p:cNvSpPr/>
          <p:nvPr/>
        </p:nvSpPr>
        <p:spPr>
          <a:xfrm>
            <a:off x="2865153" y="3550249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0" name="Diamond 89"/>
          <p:cNvSpPr/>
          <p:nvPr/>
        </p:nvSpPr>
        <p:spPr>
          <a:xfrm>
            <a:off x="2656279" y="3184249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1" name="Diamond 90"/>
          <p:cNvSpPr/>
          <p:nvPr/>
        </p:nvSpPr>
        <p:spPr>
          <a:xfrm>
            <a:off x="3161798" y="2867445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2" name="Diamond 91"/>
          <p:cNvSpPr/>
          <p:nvPr/>
        </p:nvSpPr>
        <p:spPr>
          <a:xfrm>
            <a:off x="3153468" y="3078957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3" name="Diamond 92"/>
          <p:cNvSpPr/>
          <p:nvPr/>
        </p:nvSpPr>
        <p:spPr>
          <a:xfrm>
            <a:off x="2591119" y="2347095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4" name="Diamond 93"/>
          <p:cNvSpPr/>
          <p:nvPr/>
        </p:nvSpPr>
        <p:spPr>
          <a:xfrm>
            <a:off x="4144717" y="3182987"/>
            <a:ext cx="136868" cy="128599"/>
          </a:xfrm>
          <a:prstGeom prst="diamond">
            <a:avLst/>
          </a:prstGeom>
          <a:solidFill>
            <a:srgbClr val="696D2A">
              <a:lumMod val="60000"/>
              <a:lumOff val="4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5" name="Cross 94"/>
          <p:cNvSpPr/>
          <p:nvPr/>
        </p:nvSpPr>
        <p:spPr>
          <a:xfrm>
            <a:off x="4145319" y="2682069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6" name="Cross 95"/>
          <p:cNvSpPr/>
          <p:nvPr/>
        </p:nvSpPr>
        <p:spPr>
          <a:xfrm>
            <a:off x="3829777" y="3078953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7" name="Cross 96"/>
          <p:cNvSpPr/>
          <p:nvPr/>
        </p:nvSpPr>
        <p:spPr>
          <a:xfrm>
            <a:off x="2903243" y="2296553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8" name="Cross 97"/>
          <p:cNvSpPr/>
          <p:nvPr/>
        </p:nvSpPr>
        <p:spPr>
          <a:xfrm>
            <a:off x="2803716" y="2859241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9" name="Cross 98"/>
          <p:cNvSpPr/>
          <p:nvPr/>
        </p:nvSpPr>
        <p:spPr>
          <a:xfrm>
            <a:off x="2925559" y="3316633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0" name="Cross 99"/>
          <p:cNvSpPr/>
          <p:nvPr/>
        </p:nvSpPr>
        <p:spPr>
          <a:xfrm>
            <a:off x="3609000" y="2123309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1" name="Cross 100"/>
          <p:cNvSpPr/>
          <p:nvPr/>
        </p:nvSpPr>
        <p:spPr>
          <a:xfrm>
            <a:off x="3424235" y="2880721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2" name="Cross 101"/>
          <p:cNvSpPr/>
          <p:nvPr/>
        </p:nvSpPr>
        <p:spPr>
          <a:xfrm>
            <a:off x="3383174" y="3558389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3" name="Cross 102"/>
          <p:cNvSpPr/>
          <p:nvPr/>
        </p:nvSpPr>
        <p:spPr>
          <a:xfrm>
            <a:off x="4058734" y="2118117"/>
            <a:ext cx="154423" cy="138987"/>
          </a:xfrm>
          <a:prstGeom prst="plus">
            <a:avLst/>
          </a:prstGeom>
          <a:solidFill>
            <a:srgbClr val="00788A">
              <a:lumMod val="75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04" name="Straight Connector 103"/>
          <p:cNvCxnSpPr>
            <a:stCxn id="44" idx="1"/>
            <a:endCxn id="56" idx="6"/>
          </p:cNvCxnSpPr>
          <p:nvPr/>
        </p:nvCxnSpPr>
        <p:spPr>
          <a:xfrm flipH="1">
            <a:off x="4055012" y="1869203"/>
            <a:ext cx="655491" cy="387903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5" name="Straight Connector 104"/>
          <p:cNvCxnSpPr>
            <a:stCxn id="44" idx="2"/>
            <a:endCxn id="69" idx="5"/>
          </p:cNvCxnSpPr>
          <p:nvPr/>
        </p:nvCxnSpPr>
        <p:spPr>
          <a:xfrm flipH="1">
            <a:off x="4152460" y="1933783"/>
            <a:ext cx="626481" cy="918300"/>
          </a:xfrm>
          <a:prstGeom prst="line">
            <a:avLst/>
          </a:prstGeom>
          <a:noFill/>
          <a:ln w="12700" cap="rnd" cmpd="sng" algn="ctr">
            <a:solidFill>
              <a:srgbClr val="062244"/>
            </a:solidFill>
            <a:prstDash val="solid"/>
          </a:ln>
          <a:effectLst/>
        </p:spPr>
      </p:cxnSp>
      <p:cxnSp>
        <p:nvCxnSpPr>
          <p:cNvPr id="106" name="Straight Connector 105"/>
          <p:cNvCxnSpPr/>
          <p:nvPr/>
        </p:nvCxnSpPr>
        <p:spPr>
          <a:xfrm flipH="1">
            <a:off x="2802106" y="1795215"/>
            <a:ext cx="1898013" cy="925460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7" name="Straight Connector 106"/>
          <p:cNvCxnSpPr/>
          <p:nvPr/>
        </p:nvCxnSpPr>
        <p:spPr>
          <a:xfrm flipH="1">
            <a:off x="2888611" y="1810839"/>
            <a:ext cx="1811508" cy="45220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8" name="Straight Connector 107"/>
          <p:cNvCxnSpPr/>
          <p:nvPr/>
        </p:nvCxnSpPr>
        <p:spPr>
          <a:xfrm flipH="1">
            <a:off x="2696560" y="1840197"/>
            <a:ext cx="1982514" cy="542191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09" name="Straight Connector 108"/>
          <p:cNvCxnSpPr>
            <a:endCxn id="102" idx="0"/>
          </p:cNvCxnSpPr>
          <p:nvPr/>
        </p:nvCxnSpPr>
        <p:spPr>
          <a:xfrm flipH="1">
            <a:off x="3460380" y="1944541"/>
            <a:ext cx="1265740" cy="1613848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0" name="Straight Connector 109"/>
          <p:cNvCxnSpPr/>
          <p:nvPr/>
        </p:nvCxnSpPr>
        <p:spPr>
          <a:xfrm flipH="1">
            <a:off x="2855921" y="1867217"/>
            <a:ext cx="1853382" cy="145234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1" name="Straight Connector 110"/>
          <p:cNvCxnSpPr/>
          <p:nvPr/>
        </p:nvCxnSpPr>
        <p:spPr>
          <a:xfrm flipH="1">
            <a:off x="2921835" y="1888389"/>
            <a:ext cx="1807143" cy="1652999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</a:ln>
          <a:effectLst/>
        </p:spPr>
      </p:cxnSp>
      <p:cxnSp>
        <p:nvCxnSpPr>
          <p:cNvPr id="112" name="Straight Connector 111"/>
          <p:cNvCxnSpPr/>
          <p:nvPr/>
        </p:nvCxnSpPr>
        <p:spPr>
          <a:xfrm flipH="1">
            <a:off x="3974829" y="1924917"/>
            <a:ext cx="792359" cy="1522827"/>
          </a:xfrm>
          <a:prstGeom prst="line">
            <a:avLst/>
          </a:prstGeom>
          <a:noFill/>
          <a:ln w="12700" cap="rnd" cmpd="sng" algn="ctr">
            <a:solidFill>
              <a:schemeClr val="tx1"/>
            </a:solidFill>
            <a:prstDash val="solid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4856255" y="1731449"/>
            <a:ext cx="15667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GetOrderStatus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(GOS)</a:t>
            </a:r>
            <a:endParaRPr kumimoji="0" lang="nl-NL" sz="105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5420405" y="4375330"/>
            <a:ext cx="4075536" cy="1664054"/>
            <a:chOff x="4584592" y="4375334"/>
            <a:chExt cx="4075536" cy="1664054"/>
          </a:xfrm>
        </p:grpSpPr>
        <p:sp>
          <p:nvSpPr>
            <p:cNvPr id="115" name="Rectangle 114"/>
            <p:cNvSpPr/>
            <p:nvPr/>
          </p:nvSpPr>
          <p:spPr>
            <a:xfrm>
              <a:off x="6296980" y="4389522"/>
              <a:ext cx="217634" cy="1442216"/>
            </a:xfrm>
            <a:prstGeom prst="rect">
              <a:avLst/>
            </a:prstGeom>
            <a:gradFill rotWithShape="1">
              <a:gsLst>
                <a:gs pos="0">
                  <a:srgbClr val="61768C">
                    <a:tint val="100000"/>
                    <a:shade val="100000"/>
                    <a:satMod val="130000"/>
                  </a:srgbClr>
                </a:gs>
                <a:gs pos="100000">
                  <a:srgbClr val="61768C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4584592" y="4375334"/>
              <a:ext cx="4075536" cy="1664054"/>
              <a:chOff x="2211954" y="3894860"/>
              <a:chExt cx="4199283" cy="2081761"/>
            </a:xfrm>
          </p:grpSpPr>
          <p:sp>
            <p:nvSpPr>
              <p:cNvPr id="117" name="Rectangle 116"/>
              <p:cNvSpPr/>
              <p:nvPr/>
            </p:nvSpPr>
            <p:spPr>
              <a:xfrm>
                <a:off x="2211954" y="5701392"/>
                <a:ext cx="1981199" cy="259233"/>
              </a:xfrm>
              <a:prstGeom prst="rect">
                <a:avLst/>
              </a:prstGeom>
              <a:gradFill rotWithShape="1">
                <a:gsLst>
                  <a:gs pos="0">
                    <a:srgbClr val="61768C">
                      <a:tint val="100000"/>
                      <a:shade val="100000"/>
                      <a:satMod val="130000"/>
                    </a:srgbClr>
                  </a:gs>
                  <a:gs pos="100000">
                    <a:srgbClr val="61768C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58932" y="4061840"/>
                <a:ext cx="136868" cy="12916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345553" y="4291024"/>
                <a:ext cx="152400" cy="151737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0" name="Isosceles Triangle 119"/>
              <p:cNvSpPr/>
              <p:nvPr/>
            </p:nvSpPr>
            <p:spPr>
              <a:xfrm>
                <a:off x="4330644" y="4595658"/>
                <a:ext cx="182217" cy="152731"/>
              </a:xfrm>
              <a:prstGeom prst="triangle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1" name="Trapezoid 120"/>
              <p:cNvSpPr/>
              <p:nvPr/>
            </p:nvSpPr>
            <p:spPr>
              <a:xfrm>
                <a:off x="4351516" y="4918017"/>
                <a:ext cx="138154" cy="152400"/>
              </a:xfrm>
              <a:prstGeom prst="trapezoid">
                <a:avLst/>
              </a:prstGeom>
              <a:solidFill>
                <a:srgbClr val="0093D0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497953" y="3973695"/>
                <a:ext cx="1913284" cy="317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 GOS Business Logic</a:t>
                </a:r>
                <a:endParaRPr kumimoji="0" lang="nl-NL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568851" y="4294256"/>
                <a:ext cx="1676400" cy="317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Application server Logic</a:t>
                </a:r>
                <a:endParaRPr kumimoji="0" lang="nl-NL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574153" y="4605985"/>
                <a:ext cx="1676400" cy="317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Logging logic</a:t>
                </a:r>
                <a:endParaRPr kumimoji="0" lang="nl-NL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568851" y="4929173"/>
                <a:ext cx="1676400" cy="519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Exception handling logic</a:t>
                </a:r>
                <a:endParaRPr kumimoji="0" lang="nl-NL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568851" y="5284857"/>
                <a:ext cx="1676400" cy="317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Caching logic</a:t>
                </a:r>
                <a:endParaRPr kumimoji="0" lang="nl-NL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4568851" y="5658968"/>
                <a:ext cx="1676400" cy="317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Threading logic</a:t>
                </a:r>
                <a:endParaRPr kumimoji="0" lang="nl-NL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8" name="Diamond 127"/>
              <p:cNvSpPr/>
              <p:nvPr/>
            </p:nvSpPr>
            <p:spPr>
              <a:xfrm>
                <a:off x="4336276" y="5291661"/>
                <a:ext cx="152400" cy="151737"/>
              </a:xfrm>
              <a:prstGeom prst="diamond">
                <a:avLst/>
              </a:prstGeom>
              <a:solidFill>
                <a:srgbClr val="696D2A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9" name="Cross 128"/>
              <p:cNvSpPr/>
              <p:nvPr/>
            </p:nvSpPr>
            <p:spPr>
              <a:xfrm>
                <a:off x="4330644" y="5657983"/>
                <a:ext cx="171948" cy="163995"/>
              </a:xfrm>
              <a:prstGeom prst="plus">
                <a:avLst/>
              </a:prstGeom>
              <a:solidFill>
                <a:srgbClr val="00788A">
                  <a:lumMod val="75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3485101" y="3894860"/>
                <a:ext cx="490968" cy="1799554"/>
              </a:xfrm>
              <a:prstGeom prst="rect">
                <a:avLst/>
              </a:prstGeom>
              <a:solidFill>
                <a:srgbClr val="1CBEDC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2288153" y="5730381"/>
                <a:ext cx="152400" cy="151737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2516753" y="5740977"/>
                <a:ext cx="152400" cy="151737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2745353" y="5741640"/>
                <a:ext cx="152400" cy="151737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973953" y="5741640"/>
                <a:ext cx="152400" cy="151737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3202553" y="5746109"/>
                <a:ext cx="152400" cy="151737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3431153" y="5751651"/>
                <a:ext cx="152400" cy="151737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3659753" y="5746606"/>
                <a:ext cx="152400" cy="151737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3888353" y="5758376"/>
                <a:ext cx="152400" cy="151737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9" name="Rounded Rectangle 138"/>
              <p:cNvSpPr/>
              <p:nvPr/>
            </p:nvSpPr>
            <p:spPr>
              <a:xfrm>
                <a:off x="4016570" y="4031354"/>
                <a:ext cx="176583" cy="196256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0" name="Rounded Rectangle 139"/>
              <p:cNvSpPr/>
              <p:nvPr/>
            </p:nvSpPr>
            <p:spPr>
              <a:xfrm>
                <a:off x="4016570" y="4470041"/>
                <a:ext cx="176583" cy="201981"/>
              </a:xfrm>
              <a:prstGeom prst="roundRect">
                <a:avLst/>
              </a:prstGeom>
              <a:solidFill>
                <a:srgbClr val="0093D0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4016570" y="4892677"/>
                <a:ext cx="176583" cy="177741"/>
              </a:xfrm>
              <a:prstGeom prst="roundRect">
                <a:avLst/>
              </a:prstGeom>
              <a:solidFill>
                <a:srgbClr val="696D2A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2528047" y="4479489"/>
            <a:ext cx="1779281" cy="1614499"/>
            <a:chOff x="1213859" y="2392550"/>
            <a:chExt cx="1779281" cy="1614499"/>
          </a:xfrm>
        </p:grpSpPr>
        <p:sp>
          <p:nvSpPr>
            <p:cNvPr id="143" name="Rectangle 142"/>
            <p:cNvSpPr/>
            <p:nvPr/>
          </p:nvSpPr>
          <p:spPr>
            <a:xfrm>
              <a:off x="1213859" y="2392550"/>
              <a:ext cx="1779281" cy="1614499"/>
            </a:xfrm>
            <a:prstGeom prst="rect">
              <a:avLst/>
            </a:prstGeom>
            <a:gradFill rotWithShape="1">
              <a:gsLst>
                <a:gs pos="0">
                  <a:srgbClr val="61768C">
                    <a:tint val="100000"/>
                    <a:shade val="100000"/>
                    <a:satMod val="130000"/>
                  </a:srgbClr>
                </a:gs>
                <a:gs pos="100000">
                  <a:srgbClr val="61768C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19161" y="252171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950565" y="267951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362358" y="2585728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350727" y="2964784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624462" y="323209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2225491" y="2900205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2171933" y="267951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176694" y="349041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514103" y="3093944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829764" y="3829034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499226" y="3686396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966632" y="303835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429277" y="3615639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240367" y="329667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1692896" y="245713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2087433" y="252508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1412020" y="274409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1816673" y="284461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2567660" y="2487173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1939854" y="3487041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2514103" y="323209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1707178" y="3732445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2734877" y="3811064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1350727" y="3297231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8" name="Isosceles Triangle 167"/>
            <p:cNvSpPr/>
            <p:nvPr/>
          </p:nvSpPr>
          <p:spPr>
            <a:xfrm>
              <a:off x="1939854" y="323209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69" name="Isosceles Triangle 168"/>
            <p:cNvSpPr/>
            <p:nvPr/>
          </p:nvSpPr>
          <p:spPr>
            <a:xfrm>
              <a:off x="2072557" y="2846996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0" name="Isosceles Triangle 169"/>
            <p:cNvSpPr/>
            <p:nvPr/>
          </p:nvSpPr>
          <p:spPr>
            <a:xfrm>
              <a:off x="2142477" y="3732445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1" name="Isosceles Triangle 170"/>
            <p:cNvSpPr/>
            <p:nvPr/>
          </p:nvSpPr>
          <p:spPr>
            <a:xfrm>
              <a:off x="1239150" y="3110792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2" name="Isosceles Triangle 171"/>
            <p:cNvSpPr/>
            <p:nvPr/>
          </p:nvSpPr>
          <p:spPr>
            <a:xfrm>
              <a:off x="2639665" y="3373323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3" name="Isosceles Triangle 172"/>
            <p:cNvSpPr/>
            <p:nvPr/>
          </p:nvSpPr>
          <p:spPr>
            <a:xfrm>
              <a:off x="2761060" y="280867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4" name="Isosceles Triangle 173"/>
            <p:cNvSpPr/>
            <p:nvPr/>
          </p:nvSpPr>
          <p:spPr>
            <a:xfrm>
              <a:off x="2176694" y="308173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5" name="Isosceles Triangle 174"/>
            <p:cNvSpPr/>
            <p:nvPr/>
          </p:nvSpPr>
          <p:spPr>
            <a:xfrm>
              <a:off x="2679237" y="308173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6" name="Isosceles Triangle 175"/>
            <p:cNvSpPr/>
            <p:nvPr/>
          </p:nvSpPr>
          <p:spPr>
            <a:xfrm>
              <a:off x="2500713" y="2870721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7" name="Isosceles Triangle 176"/>
            <p:cNvSpPr/>
            <p:nvPr/>
          </p:nvSpPr>
          <p:spPr>
            <a:xfrm>
              <a:off x="1295682" y="3779896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8" name="Isosceles Triangle 177"/>
            <p:cNvSpPr/>
            <p:nvPr/>
          </p:nvSpPr>
          <p:spPr>
            <a:xfrm>
              <a:off x="2076721" y="336125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79" name="Isosceles Triangle 178"/>
            <p:cNvSpPr/>
            <p:nvPr/>
          </p:nvSpPr>
          <p:spPr>
            <a:xfrm>
              <a:off x="2293924" y="3603004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0" name="Isosceles Triangle 179"/>
            <p:cNvSpPr/>
            <p:nvPr/>
          </p:nvSpPr>
          <p:spPr>
            <a:xfrm>
              <a:off x="1693789" y="3502764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1" name="Isosceles Triangle 180"/>
            <p:cNvSpPr/>
            <p:nvPr/>
          </p:nvSpPr>
          <p:spPr>
            <a:xfrm>
              <a:off x="1611966" y="3012376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2" name="Isosceles Triangle 181"/>
            <p:cNvSpPr/>
            <p:nvPr/>
          </p:nvSpPr>
          <p:spPr>
            <a:xfrm>
              <a:off x="1680400" y="2642586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3" name="Trapezoid 182"/>
            <p:cNvSpPr/>
            <p:nvPr/>
          </p:nvSpPr>
          <p:spPr>
            <a:xfrm>
              <a:off x="2679237" y="2679511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4" name="Trapezoid 183"/>
            <p:cNvSpPr/>
            <p:nvPr/>
          </p:nvSpPr>
          <p:spPr>
            <a:xfrm>
              <a:off x="2780846" y="3285017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5" name="Trapezoid 184"/>
            <p:cNvSpPr/>
            <p:nvPr/>
          </p:nvSpPr>
          <p:spPr>
            <a:xfrm>
              <a:off x="1583105" y="2862998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6" name="Trapezoid 185"/>
            <p:cNvSpPr/>
            <p:nvPr/>
          </p:nvSpPr>
          <p:spPr>
            <a:xfrm>
              <a:off x="1562425" y="3424707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7" name="Trapezoid 186"/>
            <p:cNvSpPr/>
            <p:nvPr/>
          </p:nvSpPr>
          <p:spPr>
            <a:xfrm>
              <a:off x="2369351" y="3857673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8" name="Trapezoid 187"/>
            <p:cNvSpPr/>
            <p:nvPr/>
          </p:nvSpPr>
          <p:spPr>
            <a:xfrm>
              <a:off x="2800632" y="2524518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89" name="Trapezoid 188"/>
            <p:cNvSpPr/>
            <p:nvPr/>
          </p:nvSpPr>
          <p:spPr>
            <a:xfrm>
              <a:off x="1952648" y="3678814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0" name="Trapezoid 189"/>
            <p:cNvSpPr/>
            <p:nvPr/>
          </p:nvSpPr>
          <p:spPr>
            <a:xfrm>
              <a:off x="2447008" y="3486479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1" name="Diamond 190"/>
            <p:cNvSpPr/>
            <p:nvPr/>
          </p:nvSpPr>
          <p:spPr>
            <a:xfrm>
              <a:off x="1898198" y="2487173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2" name="Diamond 191"/>
            <p:cNvSpPr/>
            <p:nvPr/>
          </p:nvSpPr>
          <p:spPr>
            <a:xfrm>
              <a:off x="2389136" y="2771606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3" name="Diamond 192"/>
            <p:cNvSpPr/>
            <p:nvPr/>
          </p:nvSpPr>
          <p:spPr>
            <a:xfrm>
              <a:off x="2343315" y="3046493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4" name="Diamond 193"/>
            <p:cNvSpPr/>
            <p:nvPr/>
          </p:nvSpPr>
          <p:spPr>
            <a:xfrm>
              <a:off x="2701849" y="3592416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5" name="Diamond 194"/>
            <p:cNvSpPr/>
            <p:nvPr/>
          </p:nvSpPr>
          <p:spPr>
            <a:xfrm>
              <a:off x="1514671" y="3844616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6" name="Diamond 195"/>
            <p:cNvSpPr/>
            <p:nvPr/>
          </p:nvSpPr>
          <p:spPr>
            <a:xfrm>
              <a:off x="1305798" y="3478616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7" name="Diamond 196"/>
            <p:cNvSpPr/>
            <p:nvPr/>
          </p:nvSpPr>
          <p:spPr>
            <a:xfrm>
              <a:off x="1811316" y="3161812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8" name="Diamond 197"/>
            <p:cNvSpPr/>
            <p:nvPr/>
          </p:nvSpPr>
          <p:spPr>
            <a:xfrm>
              <a:off x="1802986" y="3373323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199" name="Diamond 198"/>
            <p:cNvSpPr/>
            <p:nvPr/>
          </p:nvSpPr>
          <p:spPr>
            <a:xfrm>
              <a:off x="1240637" y="2641463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0" name="Diamond 199"/>
            <p:cNvSpPr/>
            <p:nvPr/>
          </p:nvSpPr>
          <p:spPr>
            <a:xfrm>
              <a:off x="2794235" y="3477355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1" name="Cross 200"/>
            <p:cNvSpPr/>
            <p:nvPr/>
          </p:nvSpPr>
          <p:spPr>
            <a:xfrm>
              <a:off x="2794831" y="2976436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2" name="Cross 201"/>
            <p:cNvSpPr/>
            <p:nvPr/>
          </p:nvSpPr>
          <p:spPr>
            <a:xfrm>
              <a:off x="2479291" y="3373323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3" name="Cross 202"/>
            <p:cNvSpPr/>
            <p:nvPr/>
          </p:nvSpPr>
          <p:spPr>
            <a:xfrm>
              <a:off x="1552755" y="2590922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4" name="Cross 203"/>
            <p:cNvSpPr/>
            <p:nvPr/>
          </p:nvSpPr>
          <p:spPr>
            <a:xfrm>
              <a:off x="1453229" y="3153611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5" name="Cross 204"/>
            <p:cNvSpPr/>
            <p:nvPr/>
          </p:nvSpPr>
          <p:spPr>
            <a:xfrm>
              <a:off x="1575071" y="3611003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6" name="Cross 205"/>
            <p:cNvSpPr/>
            <p:nvPr/>
          </p:nvSpPr>
          <p:spPr>
            <a:xfrm>
              <a:off x="2258517" y="2417679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7" name="Cross 206"/>
            <p:cNvSpPr/>
            <p:nvPr/>
          </p:nvSpPr>
          <p:spPr>
            <a:xfrm>
              <a:off x="2073747" y="3175089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8" name="Cross 207"/>
            <p:cNvSpPr/>
            <p:nvPr/>
          </p:nvSpPr>
          <p:spPr>
            <a:xfrm>
              <a:off x="2032686" y="3852759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09" name="Cross 208"/>
            <p:cNvSpPr/>
            <p:nvPr/>
          </p:nvSpPr>
          <p:spPr>
            <a:xfrm>
              <a:off x="2708246" y="2412485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2528047" y="4066556"/>
            <a:ext cx="181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Legacy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5317813" y="3995772"/>
            <a:ext cx="241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Refactored</a:t>
            </a:r>
            <a:endParaRPr lang="en-US" dirty="0"/>
          </a:p>
        </p:txBody>
      </p:sp>
      <p:sp>
        <p:nvSpPr>
          <p:cNvPr id="212" name="Rounded Rectangle 211"/>
          <p:cNvSpPr/>
          <p:nvPr/>
        </p:nvSpPr>
        <p:spPr>
          <a:xfrm>
            <a:off x="2139131" y="1694274"/>
            <a:ext cx="7637988" cy="2135604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608311" y="2536133"/>
            <a:ext cx="1372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608311" y="4751193"/>
            <a:ext cx="139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4710501" y="2109696"/>
            <a:ext cx="136868" cy="129160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866411" y="2036612"/>
            <a:ext cx="15667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Business logic</a:t>
            </a:r>
            <a:endParaRPr kumimoji="0" lang="nl-NL" sz="105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7073813" y="3466731"/>
            <a:ext cx="1831025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1400" dirty="0"/>
              <a:t>Strangler Pattern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785643" y="4713977"/>
            <a:ext cx="248744" cy="64633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1400" dirty="0"/>
              <a:t>GOS</a:t>
            </a:r>
          </a:p>
        </p:txBody>
      </p:sp>
      <p:cxnSp>
        <p:nvCxnSpPr>
          <p:cNvPr id="220" name="Straight Connector 219"/>
          <p:cNvCxnSpPr/>
          <p:nvPr/>
        </p:nvCxnSpPr>
        <p:spPr>
          <a:xfrm flipH="1">
            <a:off x="1375366" y="3992364"/>
            <a:ext cx="7964626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4856255" y="4101709"/>
            <a:ext cx="7744" cy="201208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2545329" y="1627574"/>
            <a:ext cx="181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Legacy</a:t>
            </a:r>
          </a:p>
        </p:txBody>
      </p:sp>
    </p:spTree>
    <p:extLst>
      <p:ext uri="{BB962C8B-B14F-4D97-AF65-F5344CB8AC3E}">
        <p14:creationId xmlns:p14="http://schemas.microsoft.com/office/powerpoint/2010/main" val="244184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 existing logic to the new </a:t>
            </a:r>
            <a:r>
              <a:rPr lang="en-US" dirty="0" smtClean="0"/>
              <a:t>platform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using the strangler pattern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42843" y="601603"/>
            <a:ext cx="2939141" cy="741277"/>
            <a:chOff x="-2196752" y="2719319"/>
            <a:chExt cx="2939141" cy="741277"/>
          </a:xfrm>
        </p:grpSpPr>
        <p:sp>
          <p:nvSpPr>
            <p:cNvPr id="4" name="Rounded Rectangle 3"/>
            <p:cNvSpPr/>
            <p:nvPr/>
          </p:nvSpPr>
          <p:spPr>
            <a:xfrm>
              <a:off x="-1808634" y="2758387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C05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rgbClr val="DC0506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2196752" y="2719319"/>
              <a:ext cx="741277" cy="741277"/>
              <a:chOff x="3897363" y="2952350"/>
              <a:chExt cx="1349274" cy="134927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3897363" y="2952350"/>
                <a:ext cx="1349274" cy="1349274"/>
              </a:xfrm>
              <a:prstGeom prst="ellipse">
                <a:avLst/>
              </a:prstGeom>
              <a:solidFill>
                <a:srgbClr val="DC05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1400" dirty="0" err="1"/>
              </a:p>
            </p:txBody>
          </p:sp>
          <p:grpSp>
            <p:nvGrpSpPr>
              <p:cNvPr id="9" name="Group 5"/>
              <p:cNvGrpSpPr>
                <a:grpSpLocks noChangeAspect="1"/>
              </p:cNvGrpSpPr>
              <p:nvPr/>
            </p:nvGrpSpPr>
            <p:grpSpPr bwMode="auto">
              <a:xfrm>
                <a:off x="4118150" y="3173138"/>
                <a:ext cx="907700" cy="907700"/>
                <a:chOff x="1670" y="950"/>
                <a:chExt cx="2419" cy="2419"/>
              </a:xfrm>
              <a:solidFill>
                <a:schemeClr val="bg1"/>
              </a:solidFill>
            </p:grpSpPr>
            <p:sp>
              <p:nvSpPr>
                <p:cNvPr id="10" name="Freeform 8"/>
                <p:cNvSpPr>
                  <a:spLocks noEditPoints="1"/>
                </p:cNvSpPr>
                <p:nvPr/>
              </p:nvSpPr>
              <p:spPr bwMode="auto">
                <a:xfrm>
                  <a:off x="1822" y="1102"/>
                  <a:ext cx="2116" cy="2116"/>
                </a:xfrm>
                <a:custGeom>
                  <a:avLst/>
                  <a:gdLst>
                    <a:gd name="T0" fmla="*/ 448 w 896"/>
                    <a:gd name="T1" fmla="*/ 32 h 896"/>
                    <a:gd name="T2" fmla="*/ 864 w 896"/>
                    <a:gd name="T3" fmla="*/ 448 h 896"/>
                    <a:gd name="T4" fmla="*/ 448 w 896"/>
                    <a:gd name="T5" fmla="*/ 864 h 896"/>
                    <a:gd name="T6" fmla="*/ 32 w 896"/>
                    <a:gd name="T7" fmla="*/ 448 h 896"/>
                    <a:gd name="T8" fmla="*/ 448 w 896"/>
                    <a:gd name="T9" fmla="*/ 32 h 896"/>
                    <a:gd name="T10" fmla="*/ 448 w 896"/>
                    <a:gd name="T11" fmla="*/ 0 h 896"/>
                    <a:gd name="T12" fmla="*/ 0 w 896"/>
                    <a:gd name="T13" fmla="*/ 448 h 896"/>
                    <a:gd name="T14" fmla="*/ 448 w 896"/>
                    <a:gd name="T15" fmla="*/ 896 h 896"/>
                    <a:gd name="T16" fmla="*/ 896 w 896"/>
                    <a:gd name="T17" fmla="*/ 448 h 896"/>
                    <a:gd name="T18" fmla="*/ 448 w 896"/>
                    <a:gd name="T19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6" h="896">
                      <a:moveTo>
                        <a:pt x="448" y="32"/>
                      </a:moveTo>
                      <a:cubicBezTo>
                        <a:pt x="677" y="32"/>
                        <a:pt x="864" y="219"/>
                        <a:pt x="864" y="448"/>
                      </a:cubicBezTo>
                      <a:cubicBezTo>
                        <a:pt x="864" y="677"/>
                        <a:pt x="677" y="864"/>
                        <a:pt x="448" y="864"/>
                      </a:cubicBezTo>
                      <a:cubicBezTo>
                        <a:pt x="219" y="864"/>
                        <a:pt x="32" y="677"/>
                        <a:pt x="32" y="448"/>
                      </a:cubicBezTo>
                      <a:cubicBezTo>
                        <a:pt x="32" y="219"/>
                        <a:pt x="219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201"/>
                        <a:pt x="0" y="448"/>
                      </a:cubicBezTo>
                      <a:cubicBezTo>
                        <a:pt x="0" y="695"/>
                        <a:pt x="201" y="896"/>
                        <a:pt x="448" y="896"/>
                      </a:cubicBezTo>
                      <a:cubicBezTo>
                        <a:pt x="695" y="896"/>
                        <a:pt x="896" y="695"/>
                        <a:pt x="896" y="448"/>
                      </a:cubicBezTo>
                      <a:cubicBezTo>
                        <a:pt x="896" y="201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1" name="Rectangle 9"/>
                <p:cNvSpPr>
                  <a:spLocks noChangeArrowheads="1"/>
                </p:cNvSpPr>
                <p:nvPr/>
              </p:nvSpPr>
              <p:spPr bwMode="auto">
                <a:xfrm>
                  <a:off x="2842" y="1102"/>
                  <a:ext cx="76" cy="211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2" name="Rectangle 10"/>
                <p:cNvSpPr>
                  <a:spLocks noChangeArrowheads="1"/>
                </p:cNvSpPr>
                <p:nvPr/>
              </p:nvSpPr>
              <p:spPr bwMode="auto">
                <a:xfrm>
                  <a:off x="1822" y="2122"/>
                  <a:ext cx="2116" cy="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3" name="Freeform 11"/>
                <p:cNvSpPr>
                  <a:spLocks noEditPoints="1"/>
                </p:cNvSpPr>
                <p:nvPr/>
              </p:nvSpPr>
              <p:spPr bwMode="auto">
                <a:xfrm>
                  <a:off x="1822" y="1650"/>
                  <a:ext cx="2116" cy="1020"/>
                </a:xfrm>
                <a:custGeom>
                  <a:avLst/>
                  <a:gdLst>
                    <a:gd name="T0" fmla="*/ 448 w 896"/>
                    <a:gd name="T1" fmla="*/ 32 h 432"/>
                    <a:gd name="T2" fmla="*/ 751 w 896"/>
                    <a:gd name="T3" fmla="*/ 92 h 432"/>
                    <a:gd name="T4" fmla="*/ 864 w 896"/>
                    <a:gd name="T5" fmla="*/ 216 h 432"/>
                    <a:gd name="T6" fmla="*/ 751 w 896"/>
                    <a:gd name="T7" fmla="*/ 340 h 432"/>
                    <a:gd name="T8" fmla="*/ 448 w 896"/>
                    <a:gd name="T9" fmla="*/ 400 h 432"/>
                    <a:gd name="T10" fmla="*/ 145 w 896"/>
                    <a:gd name="T11" fmla="*/ 340 h 432"/>
                    <a:gd name="T12" fmla="*/ 32 w 896"/>
                    <a:gd name="T13" fmla="*/ 216 h 432"/>
                    <a:gd name="T14" fmla="*/ 145 w 896"/>
                    <a:gd name="T15" fmla="*/ 92 h 432"/>
                    <a:gd name="T16" fmla="*/ 448 w 896"/>
                    <a:gd name="T17" fmla="*/ 32 h 432"/>
                    <a:gd name="T18" fmla="*/ 448 w 896"/>
                    <a:gd name="T19" fmla="*/ 0 h 432"/>
                    <a:gd name="T20" fmla="*/ 0 w 896"/>
                    <a:gd name="T21" fmla="*/ 216 h 432"/>
                    <a:gd name="T22" fmla="*/ 448 w 896"/>
                    <a:gd name="T23" fmla="*/ 432 h 432"/>
                    <a:gd name="T24" fmla="*/ 896 w 896"/>
                    <a:gd name="T25" fmla="*/ 216 h 432"/>
                    <a:gd name="T26" fmla="*/ 448 w 896"/>
                    <a:gd name="T27" fmla="*/ 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96" h="432">
                      <a:moveTo>
                        <a:pt x="448" y="32"/>
                      </a:moveTo>
                      <a:cubicBezTo>
                        <a:pt x="563" y="32"/>
                        <a:pt x="671" y="53"/>
                        <a:pt x="751" y="92"/>
                      </a:cubicBezTo>
                      <a:cubicBezTo>
                        <a:pt x="823" y="127"/>
                        <a:pt x="864" y="172"/>
                        <a:pt x="864" y="216"/>
                      </a:cubicBezTo>
                      <a:cubicBezTo>
                        <a:pt x="864" y="260"/>
                        <a:pt x="823" y="305"/>
                        <a:pt x="751" y="340"/>
                      </a:cubicBezTo>
                      <a:cubicBezTo>
                        <a:pt x="671" y="379"/>
                        <a:pt x="563" y="400"/>
                        <a:pt x="448" y="400"/>
                      </a:cubicBezTo>
                      <a:cubicBezTo>
                        <a:pt x="333" y="400"/>
                        <a:pt x="226" y="379"/>
                        <a:pt x="145" y="340"/>
                      </a:cubicBezTo>
                      <a:cubicBezTo>
                        <a:pt x="73" y="305"/>
                        <a:pt x="32" y="260"/>
                        <a:pt x="32" y="216"/>
                      </a:cubicBezTo>
                      <a:cubicBezTo>
                        <a:pt x="32" y="172"/>
                        <a:pt x="73" y="127"/>
                        <a:pt x="145" y="92"/>
                      </a:cubicBezTo>
                      <a:cubicBezTo>
                        <a:pt x="226" y="53"/>
                        <a:pt x="333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97"/>
                        <a:pt x="0" y="216"/>
                      </a:cubicBezTo>
                      <a:cubicBezTo>
                        <a:pt x="0" y="335"/>
                        <a:pt x="201" y="432"/>
                        <a:pt x="448" y="432"/>
                      </a:cubicBezTo>
                      <a:cubicBezTo>
                        <a:pt x="695" y="432"/>
                        <a:pt x="896" y="335"/>
                        <a:pt x="896" y="216"/>
                      </a:cubicBezTo>
                      <a:cubicBezTo>
                        <a:pt x="896" y="97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2370" y="1102"/>
                  <a:ext cx="1020" cy="2116"/>
                </a:xfrm>
                <a:custGeom>
                  <a:avLst/>
                  <a:gdLst>
                    <a:gd name="T0" fmla="*/ 216 w 432"/>
                    <a:gd name="T1" fmla="*/ 32 h 896"/>
                    <a:gd name="T2" fmla="*/ 340 w 432"/>
                    <a:gd name="T3" fmla="*/ 145 h 896"/>
                    <a:gd name="T4" fmla="*/ 400 w 432"/>
                    <a:gd name="T5" fmla="*/ 448 h 896"/>
                    <a:gd name="T6" fmla="*/ 340 w 432"/>
                    <a:gd name="T7" fmla="*/ 751 h 896"/>
                    <a:gd name="T8" fmla="*/ 216 w 432"/>
                    <a:gd name="T9" fmla="*/ 864 h 896"/>
                    <a:gd name="T10" fmla="*/ 92 w 432"/>
                    <a:gd name="T11" fmla="*/ 751 h 896"/>
                    <a:gd name="T12" fmla="*/ 32 w 432"/>
                    <a:gd name="T13" fmla="*/ 448 h 896"/>
                    <a:gd name="T14" fmla="*/ 92 w 432"/>
                    <a:gd name="T15" fmla="*/ 145 h 896"/>
                    <a:gd name="T16" fmla="*/ 216 w 432"/>
                    <a:gd name="T17" fmla="*/ 32 h 896"/>
                    <a:gd name="T18" fmla="*/ 216 w 432"/>
                    <a:gd name="T19" fmla="*/ 0 h 896"/>
                    <a:gd name="T20" fmla="*/ 0 w 432"/>
                    <a:gd name="T21" fmla="*/ 448 h 896"/>
                    <a:gd name="T22" fmla="*/ 216 w 432"/>
                    <a:gd name="T23" fmla="*/ 896 h 896"/>
                    <a:gd name="T24" fmla="*/ 432 w 432"/>
                    <a:gd name="T25" fmla="*/ 448 h 896"/>
                    <a:gd name="T26" fmla="*/ 216 w 432"/>
                    <a:gd name="T27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2" h="896">
                      <a:moveTo>
                        <a:pt x="216" y="32"/>
                      </a:moveTo>
                      <a:cubicBezTo>
                        <a:pt x="260" y="32"/>
                        <a:pt x="305" y="73"/>
                        <a:pt x="340" y="145"/>
                      </a:cubicBezTo>
                      <a:cubicBezTo>
                        <a:pt x="379" y="225"/>
                        <a:pt x="400" y="333"/>
                        <a:pt x="400" y="448"/>
                      </a:cubicBezTo>
                      <a:cubicBezTo>
                        <a:pt x="400" y="563"/>
                        <a:pt x="379" y="671"/>
                        <a:pt x="340" y="751"/>
                      </a:cubicBezTo>
                      <a:cubicBezTo>
                        <a:pt x="305" y="823"/>
                        <a:pt x="260" y="864"/>
                        <a:pt x="216" y="864"/>
                      </a:cubicBezTo>
                      <a:cubicBezTo>
                        <a:pt x="172" y="864"/>
                        <a:pt x="127" y="823"/>
                        <a:pt x="92" y="751"/>
                      </a:cubicBezTo>
                      <a:cubicBezTo>
                        <a:pt x="53" y="671"/>
                        <a:pt x="32" y="563"/>
                        <a:pt x="32" y="448"/>
                      </a:cubicBezTo>
                      <a:cubicBezTo>
                        <a:pt x="32" y="333"/>
                        <a:pt x="53" y="225"/>
                        <a:pt x="92" y="145"/>
                      </a:cubicBezTo>
                      <a:cubicBezTo>
                        <a:pt x="127" y="73"/>
                        <a:pt x="172" y="32"/>
                        <a:pt x="216" y="32"/>
                      </a:cubicBezTo>
                      <a:close/>
                      <a:moveTo>
                        <a:pt x="216" y="0"/>
                      </a:moveTo>
                      <a:cubicBezTo>
                        <a:pt x="97" y="0"/>
                        <a:pt x="0" y="201"/>
                        <a:pt x="0" y="448"/>
                      </a:cubicBezTo>
                      <a:cubicBezTo>
                        <a:pt x="0" y="695"/>
                        <a:pt x="97" y="896"/>
                        <a:pt x="216" y="896"/>
                      </a:cubicBezTo>
                      <a:cubicBezTo>
                        <a:pt x="335" y="896"/>
                        <a:pt x="432" y="695"/>
                        <a:pt x="432" y="448"/>
                      </a:cubicBezTo>
                      <a:cubicBezTo>
                        <a:pt x="432" y="201"/>
                        <a:pt x="335" y="0"/>
                        <a:pt x="2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5" name="Freeform 13"/>
                <p:cNvSpPr>
                  <a:spLocks/>
                </p:cNvSpPr>
                <p:nvPr/>
              </p:nvSpPr>
              <p:spPr bwMode="auto">
                <a:xfrm>
                  <a:off x="2105" y="1378"/>
                  <a:ext cx="1557" cy="1557"/>
                </a:xfrm>
                <a:custGeom>
                  <a:avLst/>
                  <a:gdLst>
                    <a:gd name="T0" fmla="*/ 54 w 1557"/>
                    <a:gd name="T1" fmla="*/ 1557 h 1557"/>
                    <a:gd name="T2" fmla="*/ 0 w 1557"/>
                    <a:gd name="T3" fmla="*/ 1502 h 1557"/>
                    <a:gd name="T4" fmla="*/ 1505 w 1557"/>
                    <a:gd name="T5" fmla="*/ 0 h 1557"/>
                    <a:gd name="T6" fmla="*/ 1557 w 1557"/>
                    <a:gd name="T7" fmla="*/ 52 h 1557"/>
                    <a:gd name="T8" fmla="*/ 54 w 1557"/>
                    <a:gd name="T9" fmla="*/ 1557 h 1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7" h="1557">
                      <a:moveTo>
                        <a:pt x="54" y="1557"/>
                      </a:moveTo>
                      <a:lnTo>
                        <a:pt x="0" y="1502"/>
                      </a:lnTo>
                      <a:lnTo>
                        <a:pt x="1505" y="0"/>
                      </a:lnTo>
                      <a:lnTo>
                        <a:pt x="1557" y="52"/>
                      </a:lnTo>
                      <a:lnTo>
                        <a:pt x="54" y="15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6" name="Freeform 14"/>
                <p:cNvSpPr>
                  <a:spLocks/>
                </p:cNvSpPr>
                <p:nvPr/>
              </p:nvSpPr>
              <p:spPr bwMode="auto">
                <a:xfrm>
                  <a:off x="2105" y="1385"/>
                  <a:ext cx="1550" cy="1550"/>
                </a:xfrm>
                <a:custGeom>
                  <a:avLst/>
                  <a:gdLst>
                    <a:gd name="T0" fmla="*/ 1495 w 1550"/>
                    <a:gd name="T1" fmla="*/ 1550 h 1550"/>
                    <a:gd name="T2" fmla="*/ 0 w 1550"/>
                    <a:gd name="T3" fmla="*/ 54 h 1550"/>
                    <a:gd name="T4" fmla="*/ 54 w 1550"/>
                    <a:gd name="T5" fmla="*/ 0 h 1550"/>
                    <a:gd name="T6" fmla="*/ 1550 w 1550"/>
                    <a:gd name="T7" fmla="*/ 1495 h 1550"/>
                    <a:gd name="T8" fmla="*/ 1495 w 1550"/>
                    <a:gd name="T9" fmla="*/ 1550 h 1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0" h="1550">
                      <a:moveTo>
                        <a:pt x="1495" y="1550"/>
                      </a:moveTo>
                      <a:lnTo>
                        <a:pt x="0" y="54"/>
                      </a:lnTo>
                      <a:lnTo>
                        <a:pt x="54" y="0"/>
                      </a:lnTo>
                      <a:lnTo>
                        <a:pt x="1550" y="1495"/>
                      </a:lnTo>
                      <a:lnTo>
                        <a:pt x="1495" y="15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7" name="Oval 15"/>
                <p:cNvSpPr>
                  <a:spLocks noChangeArrowheads="1"/>
                </p:cNvSpPr>
                <p:nvPr/>
              </p:nvSpPr>
              <p:spPr bwMode="auto">
                <a:xfrm>
                  <a:off x="3787" y="2009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8" name="Oval 16"/>
                <p:cNvSpPr>
                  <a:spLocks noChangeArrowheads="1"/>
                </p:cNvSpPr>
                <p:nvPr/>
              </p:nvSpPr>
              <p:spPr bwMode="auto">
                <a:xfrm>
                  <a:off x="1670" y="2009"/>
                  <a:ext cx="303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9" name="Oval 17"/>
                <p:cNvSpPr>
                  <a:spLocks noChangeArrowheads="1"/>
                </p:cNvSpPr>
                <p:nvPr/>
              </p:nvSpPr>
              <p:spPr bwMode="auto">
                <a:xfrm>
                  <a:off x="2729" y="3067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0" name="Oval 18"/>
                <p:cNvSpPr>
                  <a:spLocks noChangeArrowheads="1"/>
                </p:cNvSpPr>
                <p:nvPr/>
              </p:nvSpPr>
              <p:spPr bwMode="auto">
                <a:xfrm>
                  <a:off x="3485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1" name="Oval 19"/>
                <p:cNvSpPr>
                  <a:spLocks noChangeArrowheads="1"/>
                </p:cNvSpPr>
                <p:nvPr/>
              </p:nvSpPr>
              <p:spPr bwMode="auto">
                <a:xfrm>
                  <a:off x="1973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2" name="Oval 20"/>
                <p:cNvSpPr>
                  <a:spLocks noChangeArrowheads="1"/>
                </p:cNvSpPr>
                <p:nvPr/>
              </p:nvSpPr>
              <p:spPr bwMode="auto">
                <a:xfrm>
                  <a:off x="3485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3" name="Oval 21"/>
                <p:cNvSpPr>
                  <a:spLocks noChangeArrowheads="1"/>
                </p:cNvSpPr>
                <p:nvPr/>
              </p:nvSpPr>
              <p:spPr bwMode="auto">
                <a:xfrm>
                  <a:off x="1973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4" name="Oval 22"/>
                <p:cNvSpPr>
                  <a:spLocks noChangeArrowheads="1"/>
                </p:cNvSpPr>
                <p:nvPr/>
              </p:nvSpPr>
              <p:spPr bwMode="auto">
                <a:xfrm>
                  <a:off x="2729" y="950"/>
                  <a:ext cx="302" cy="30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40149" y="3076162"/>
              <a:ext cx="742100" cy="22263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455475" y="2814552"/>
              <a:ext cx="219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DC0506"/>
                  </a:solidFill>
                </a:rPr>
                <a:t>architecture enablement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629852" y="2498240"/>
            <a:ext cx="476500" cy="1438472"/>
          </a:xfrm>
          <a:prstGeom prst="rect">
            <a:avLst/>
          </a:prstGeom>
          <a:solidFill>
            <a:srgbClr val="1CBEDC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069390" y="2462573"/>
            <a:ext cx="1779281" cy="1614499"/>
            <a:chOff x="1213859" y="2392550"/>
            <a:chExt cx="1779281" cy="1614499"/>
          </a:xfrm>
        </p:grpSpPr>
        <p:sp>
          <p:nvSpPr>
            <p:cNvPr id="27" name="Rectangle 26"/>
            <p:cNvSpPr/>
            <p:nvPr/>
          </p:nvSpPr>
          <p:spPr>
            <a:xfrm>
              <a:off x="1213859" y="2392550"/>
              <a:ext cx="1779281" cy="1614499"/>
            </a:xfrm>
            <a:prstGeom prst="rect">
              <a:avLst/>
            </a:prstGeom>
            <a:gradFill rotWithShape="1">
              <a:gsLst>
                <a:gs pos="0">
                  <a:srgbClr val="61768C">
                    <a:tint val="100000"/>
                    <a:shade val="100000"/>
                    <a:satMod val="130000"/>
                  </a:srgbClr>
                </a:gs>
                <a:gs pos="100000">
                  <a:srgbClr val="61768C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19161" y="252171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50565" y="267951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362358" y="2585728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50727" y="2964784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24462" y="323209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25491" y="2900205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71933" y="267951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176694" y="349041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514103" y="3093944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829764" y="3829034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99226" y="3686396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66632" y="303835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29277" y="3615639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40367" y="3296670"/>
              <a:ext cx="136868" cy="129160"/>
            </a:xfrm>
            <a:prstGeom prst="rect">
              <a:avLst/>
            </a:prstGeom>
            <a:solidFill>
              <a:srgbClr val="062244">
                <a:lumMod val="50000"/>
                <a:lumOff val="5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692896" y="245713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087433" y="252508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412020" y="274409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1816673" y="284461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567660" y="2487173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939854" y="3487041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514103" y="3232090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707178" y="3732445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2734877" y="3811064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350727" y="3297231"/>
              <a:ext cx="136868" cy="128598"/>
            </a:xfrm>
            <a:prstGeom prst="ellipse">
              <a:avLst/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2" name="Isosceles Triangle 51"/>
            <p:cNvSpPr/>
            <p:nvPr/>
          </p:nvSpPr>
          <p:spPr>
            <a:xfrm>
              <a:off x="1939854" y="323209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>
              <a:off x="2072557" y="2846996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2142477" y="3732445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1239150" y="3110792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2639665" y="3373323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7" name="Isosceles Triangle 56"/>
            <p:cNvSpPr/>
            <p:nvPr/>
          </p:nvSpPr>
          <p:spPr>
            <a:xfrm>
              <a:off x="2761060" y="280867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8" name="Isosceles Triangle 57"/>
            <p:cNvSpPr/>
            <p:nvPr/>
          </p:nvSpPr>
          <p:spPr>
            <a:xfrm>
              <a:off x="2176694" y="308173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59" name="Isosceles Triangle 58"/>
            <p:cNvSpPr/>
            <p:nvPr/>
          </p:nvSpPr>
          <p:spPr>
            <a:xfrm>
              <a:off x="2679237" y="308173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0" name="Isosceles Triangle 59"/>
            <p:cNvSpPr/>
            <p:nvPr/>
          </p:nvSpPr>
          <p:spPr>
            <a:xfrm>
              <a:off x="2500713" y="2870721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1295682" y="3779896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2076721" y="3361250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3" name="Isosceles Triangle 62"/>
            <p:cNvSpPr/>
            <p:nvPr/>
          </p:nvSpPr>
          <p:spPr>
            <a:xfrm>
              <a:off x="2293924" y="3603004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>
              <a:off x="1693789" y="3502764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5" name="Isosceles Triangle 64"/>
            <p:cNvSpPr/>
            <p:nvPr/>
          </p:nvSpPr>
          <p:spPr>
            <a:xfrm>
              <a:off x="1611966" y="3012376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>
              <a:off x="1680400" y="2642586"/>
              <a:ext cx="163646" cy="129440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7" name="Trapezoid 66"/>
            <p:cNvSpPr/>
            <p:nvPr/>
          </p:nvSpPr>
          <p:spPr>
            <a:xfrm>
              <a:off x="2679237" y="2679511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8" name="Trapezoid 67"/>
            <p:cNvSpPr/>
            <p:nvPr/>
          </p:nvSpPr>
          <p:spPr>
            <a:xfrm>
              <a:off x="2780846" y="3285017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69" name="Trapezoid 68"/>
            <p:cNvSpPr/>
            <p:nvPr/>
          </p:nvSpPr>
          <p:spPr>
            <a:xfrm>
              <a:off x="1583105" y="2862998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0" name="Trapezoid 69"/>
            <p:cNvSpPr/>
            <p:nvPr/>
          </p:nvSpPr>
          <p:spPr>
            <a:xfrm>
              <a:off x="1562425" y="3424707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1" name="Trapezoid 70"/>
            <p:cNvSpPr/>
            <p:nvPr/>
          </p:nvSpPr>
          <p:spPr>
            <a:xfrm>
              <a:off x="2369351" y="3857673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2" name="Trapezoid 71"/>
            <p:cNvSpPr/>
            <p:nvPr/>
          </p:nvSpPr>
          <p:spPr>
            <a:xfrm>
              <a:off x="2800632" y="2524518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3" name="Trapezoid 72"/>
            <p:cNvSpPr/>
            <p:nvPr/>
          </p:nvSpPr>
          <p:spPr>
            <a:xfrm>
              <a:off x="1952648" y="3678814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4" name="Trapezoid 73"/>
            <p:cNvSpPr/>
            <p:nvPr/>
          </p:nvSpPr>
          <p:spPr>
            <a:xfrm>
              <a:off x="2447008" y="3486479"/>
              <a:ext cx="124074" cy="129160"/>
            </a:xfrm>
            <a:prstGeom prst="trapezoid">
              <a:avLst/>
            </a:prstGeom>
            <a:solidFill>
              <a:srgbClr val="0093D0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5" name="Diamond 74"/>
            <p:cNvSpPr/>
            <p:nvPr/>
          </p:nvSpPr>
          <p:spPr>
            <a:xfrm>
              <a:off x="1898198" y="2487173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6" name="Diamond 75"/>
            <p:cNvSpPr/>
            <p:nvPr/>
          </p:nvSpPr>
          <p:spPr>
            <a:xfrm>
              <a:off x="2389136" y="2771606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7" name="Diamond 76"/>
            <p:cNvSpPr/>
            <p:nvPr/>
          </p:nvSpPr>
          <p:spPr>
            <a:xfrm>
              <a:off x="2343315" y="3046493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8" name="Diamond 77"/>
            <p:cNvSpPr/>
            <p:nvPr/>
          </p:nvSpPr>
          <p:spPr>
            <a:xfrm>
              <a:off x="2701849" y="3592416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79" name="Diamond 78"/>
            <p:cNvSpPr/>
            <p:nvPr/>
          </p:nvSpPr>
          <p:spPr>
            <a:xfrm>
              <a:off x="1514671" y="3844616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0" name="Diamond 79"/>
            <p:cNvSpPr/>
            <p:nvPr/>
          </p:nvSpPr>
          <p:spPr>
            <a:xfrm>
              <a:off x="1305798" y="3478616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1" name="Diamond 80"/>
            <p:cNvSpPr/>
            <p:nvPr/>
          </p:nvSpPr>
          <p:spPr>
            <a:xfrm>
              <a:off x="1811316" y="3161812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2" name="Diamond 81"/>
            <p:cNvSpPr/>
            <p:nvPr/>
          </p:nvSpPr>
          <p:spPr>
            <a:xfrm>
              <a:off x="1802986" y="3373323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3" name="Diamond 82"/>
            <p:cNvSpPr/>
            <p:nvPr/>
          </p:nvSpPr>
          <p:spPr>
            <a:xfrm>
              <a:off x="1240637" y="2641463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4" name="Diamond 83"/>
            <p:cNvSpPr/>
            <p:nvPr/>
          </p:nvSpPr>
          <p:spPr>
            <a:xfrm>
              <a:off x="2794235" y="3477355"/>
              <a:ext cx="136868" cy="128598"/>
            </a:xfrm>
            <a:prstGeom prst="diamond">
              <a:avLst/>
            </a:prstGeom>
            <a:solidFill>
              <a:srgbClr val="696D2A">
                <a:lumMod val="60000"/>
                <a:lumOff val="40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>
              <a:off x="2794831" y="2976436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>
              <a:off x="2479291" y="3373323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>
              <a:off x="1552755" y="2590922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>
              <a:off x="1453229" y="3153611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>
              <a:off x="1575071" y="3611003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>
              <a:off x="2258517" y="2417679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91" name="Cross 90"/>
            <p:cNvSpPr/>
            <p:nvPr/>
          </p:nvSpPr>
          <p:spPr>
            <a:xfrm>
              <a:off x="2073747" y="3175089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92" name="Cross 91"/>
            <p:cNvSpPr/>
            <p:nvPr/>
          </p:nvSpPr>
          <p:spPr>
            <a:xfrm>
              <a:off x="2032686" y="3852759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93" name="Cross 92"/>
            <p:cNvSpPr/>
            <p:nvPr/>
          </p:nvSpPr>
          <p:spPr>
            <a:xfrm>
              <a:off x="2708246" y="2412485"/>
              <a:ext cx="154423" cy="138987"/>
            </a:xfrm>
            <a:prstGeom prst="plus">
              <a:avLst/>
            </a:prstGeom>
            <a:solidFill>
              <a:srgbClr val="00788A">
                <a:lumMod val="75000"/>
              </a:srgbClr>
            </a:solidFill>
            <a:ln w="9525" cap="flat" cmpd="sng" algn="ctr">
              <a:solidFill>
                <a:srgbClr val="61768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2069390" y="1916832"/>
            <a:ext cx="177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Legacy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8978202" y="2770655"/>
            <a:ext cx="789031" cy="766852"/>
            <a:chOff x="4986676" y="1917721"/>
            <a:chExt cx="789031" cy="766852"/>
          </a:xfrm>
        </p:grpSpPr>
        <p:grpSp>
          <p:nvGrpSpPr>
            <p:cNvPr id="96" name="Group 95"/>
            <p:cNvGrpSpPr/>
            <p:nvPr/>
          </p:nvGrpSpPr>
          <p:grpSpPr>
            <a:xfrm>
              <a:off x="4986676" y="1917721"/>
              <a:ext cx="789031" cy="766852"/>
              <a:chOff x="5551872" y="1798435"/>
              <a:chExt cx="789031" cy="766852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6146305" y="1798435"/>
                <a:ext cx="194598" cy="752822"/>
              </a:xfrm>
              <a:prstGeom prst="rect">
                <a:avLst/>
              </a:prstGeom>
              <a:gradFill rotWithShape="1">
                <a:gsLst>
                  <a:gs pos="0">
                    <a:srgbClr val="61768C">
                      <a:tint val="100000"/>
                      <a:shade val="100000"/>
                      <a:satMod val="130000"/>
                    </a:srgbClr>
                  </a:gs>
                  <a:gs pos="100000">
                    <a:srgbClr val="61768C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551872" y="1801215"/>
                <a:ext cx="581565" cy="576811"/>
              </a:xfrm>
              <a:prstGeom prst="rect">
                <a:avLst/>
              </a:prstGeom>
              <a:solidFill>
                <a:srgbClr val="1CD65F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551872" y="2353358"/>
                <a:ext cx="784710" cy="211929"/>
              </a:xfrm>
              <a:prstGeom prst="rect">
                <a:avLst/>
              </a:prstGeom>
              <a:gradFill rotWithShape="1">
                <a:gsLst>
                  <a:gs pos="0">
                    <a:srgbClr val="61768C">
                      <a:tint val="100000"/>
                      <a:shade val="100000"/>
                      <a:satMod val="130000"/>
                    </a:srgbClr>
                  </a:gs>
                  <a:gs pos="100000">
                    <a:srgbClr val="61768C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5614896" y="2396323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836759" y="2392291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058623" y="2401699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6151884" y="1812466"/>
                <a:ext cx="171379" cy="156877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6160774" y="1990251"/>
                <a:ext cx="171379" cy="161453"/>
              </a:xfrm>
              <a:prstGeom prst="roundRect">
                <a:avLst/>
              </a:prstGeom>
              <a:solidFill>
                <a:srgbClr val="0093D0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6163180" y="2195202"/>
                <a:ext cx="171379" cy="142077"/>
              </a:xfrm>
              <a:prstGeom prst="roundRect">
                <a:avLst/>
              </a:prstGeom>
              <a:solidFill>
                <a:srgbClr val="696D2A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4996292" y="2021973"/>
              <a:ext cx="625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Auth. 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49801" y="3027865"/>
            <a:ext cx="1294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288831" y="1667301"/>
            <a:ext cx="0" cy="305784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8896219" y="1716723"/>
            <a:ext cx="875335" cy="766852"/>
            <a:chOff x="4878079" y="3253752"/>
            <a:chExt cx="875335" cy="766852"/>
          </a:xfrm>
        </p:grpSpPr>
        <p:grpSp>
          <p:nvGrpSpPr>
            <p:cNvPr id="110" name="Group 109"/>
            <p:cNvGrpSpPr/>
            <p:nvPr/>
          </p:nvGrpSpPr>
          <p:grpSpPr>
            <a:xfrm>
              <a:off x="4964383" y="3253752"/>
              <a:ext cx="789031" cy="766852"/>
              <a:chOff x="5551872" y="1798435"/>
              <a:chExt cx="789031" cy="766852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146305" y="1798435"/>
                <a:ext cx="194598" cy="752822"/>
              </a:xfrm>
              <a:prstGeom prst="rect">
                <a:avLst/>
              </a:prstGeom>
              <a:gradFill rotWithShape="1">
                <a:gsLst>
                  <a:gs pos="0">
                    <a:srgbClr val="61768C">
                      <a:tint val="100000"/>
                      <a:shade val="100000"/>
                      <a:satMod val="130000"/>
                    </a:srgbClr>
                  </a:gs>
                  <a:gs pos="100000">
                    <a:srgbClr val="61768C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5551872" y="1801215"/>
                <a:ext cx="581565" cy="576811"/>
              </a:xfrm>
              <a:prstGeom prst="rect">
                <a:avLst/>
              </a:prstGeom>
              <a:solidFill>
                <a:srgbClr val="1CD65F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551872" y="2353358"/>
                <a:ext cx="784710" cy="211929"/>
              </a:xfrm>
              <a:prstGeom prst="rect">
                <a:avLst/>
              </a:prstGeom>
              <a:gradFill rotWithShape="1">
                <a:gsLst>
                  <a:gs pos="0">
                    <a:srgbClr val="61768C">
                      <a:tint val="100000"/>
                      <a:shade val="100000"/>
                      <a:satMod val="130000"/>
                    </a:srgbClr>
                  </a:gs>
                  <a:gs pos="100000">
                    <a:srgbClr val="61768C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5614896" y="2396323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5836759" y="2392291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058623" y="2401699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6151884" y="1812466"/>
                <a:ext cx="171379" cy="156877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6160774" y="1990251"/>
                <a:ext cx="171379" cy="161453"/>
              </a:xfrm>
              <a:prstGeom prst="roundRect">
                <a:avLst/>
              </a:prstGeom>
              <a:solidFill>
                <a:srgbClr val="0093D0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0" name="Rounded Rectangle 119"/>
              <p:cNvSpPr/>
              <p:nvPr/>
            </p:nvSpPr>
            <p:spPr>
              <a:xfrm>
                <a:off x="6163180" y="2195202"/>
                <a:ext cx="171379" cy="142077"/>
              </a:xfrm>
              <a:prstGeom prst="roundRect">
                <a:avLst/>
              </a:prstGeom>
              <a:solidFill>
                <a:srgbClr val="696D2A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878079" y="3326791"/>
              <a:ext cx="831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PayPal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963926" y="3850775"/>
            <a:ext cx="797780" cy="766852"/>
            <a:chOff x="4983306" y="4493062"/>
            <a:chExt cx="797780" cy="766852"/>
          </a:xfrm>
        </p:grpSpPr>
        <p:grpSp>
          <p:nvGrpSpPr>
            <p:cNvPr id="122" name="Group 121"/>
            <p:cNvGrpSpPr/>
            <p:nvPr/>
          </p:nvGrpSpPr>
          <p:grpSpPr>
            <a:xfrm>
              <a:off x="4992055" y="4493062"/>
              <a:ext cx="789031" cy="766852"/>
              <a:chOff x="5551872" y="1798435"/>
              <a:chExt cx="789031" cy="766852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6146305" y="1798435"/>
                <a:ext cx="194598" cy="752822"/>
              </a:xfrm>
              <a:prstGeom prst="rect">
                <a:avLst/>
              </a:prstGeom>
              <a:gradFill rotWithShape="1">
                <a:gsLst>
                  <a:gs pos="0">
                    <a:srgbClr val="61768C">
                      <a:tint val="100000"/>
                      <a:shade val="100000"/>
                      <a:satMod val="130000"/>
                    </a:srgbClr>
                  </a:gs>
                  <a:gs pos="100000">
                    <a:srgbClr val="61768C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551872" y="1801215"/>
                <a:ext cx="581565" cy="576811"/>
              </a:xfrm>
              <a:prstGeom prst="rect">
                <a:avLst/>
              </a:prstGeom>
              <a:solidFill>
                <a:srgbClr val="1CD65F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551872" y="2353358"/>
                <a:ext cx="784710" cy="211929"/>
              </a:xfrm>
              <a:prstGeom prst="rect">
                <a:avLst/>
              </a:prstGeom>
              <a:gradFill rotWithShape="1">
                <a:gsLst>
                  <a:gs pos="0">
                    <a:srgbClr val="61768C">
                      <a:tint val="100000"/>
                      <a:shade val="100000"/>
                      <a:satMod val="130000"/>
                    </a:srgbClr>
                  </a:gs>
                  <a:gs pos="100000">
                    <a:srgbClr val="61768C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5614896" y="2396323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836759" y="2392291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6058623" y="2401699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0" name="Rounded Rectangle 129"/>
              <p:cNvSpPr/>
              <p:nvPr/>
            </p:nvSpPr>
            <p:spPr>
              <a:xfrm>
                <a:off x="6151884" y="1812466"/>
                <a:ext cx="171379" cy="156877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30"/>
              <p:cNvSpPr/>
              <p:nvPr/>
            </p:nvSpPr>
            <p:spPr>
              <a:xfrm>
                <a:off x="6160774" y="1990251"/>
                <a:ext cx="171379" cy="161453"/>
              </a:xfrm>
              <a:prstGeom prst="roundRect">
                <a:avLst/>
              </a:prstGeom>
              <a:solidFill>
                <a:srgbClr val="0093D0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2" name="Rounded Rectangle 131"/>
              <p:cNvSpPr/>
              <p:nvPr/>
            </p:nvSpPr>
            <p:spPr>
              <a:xfrm>
                <a:off x="6163180" y="2195202"/>
                <a:ext cx="171379" cy="142077"/>
              </a:xfrm>
              <a:prstGeom prst="roundRect">
                <a:avLst/>
              </a:prstGeom>
              <a:solidFill>
                <a:srgbClr val="696D2A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4983306" y="4618639"/>
              <a:ext cx="624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 sz="1400"/>
              </a:lvl1pPr>
            </a:lstStyle>
            <a:p>
              <a:r>
                <a:rPr lang="en-US" dirty="0"/>
                <a:t>SPM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323933" y="1988840"/>
            <a:ext cx="2411305" cy="2150416"/>
            <a:chOff x="5140275" y="3783399"/>
            <a:chExt cx="2411305" cy="2150416"/>
          </a:xfrm>
        </p:grpSpPr>
        <p:grpSp>
          <p:nvGrpSpPr>
            <p:cNvPr id="134" name="Group 133"/>
            <p:cNvGrpSpPr/>
            <p:nvPr/>
          </p:nvGrpSpPr>
          <p:grpSpPr>
            <a:xfrm>
              <a:off x="5140275" y="4296736"/>
              <a:ext cx="1930022" cy="1637079"/>
              <a:chOff x="4584592" y="4389522"/>
              <a:chExt cx="1930022" cy="1637079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6296980" y="4389522"/>
                <a:ext cx="217634" cy="1442216"/>
              </a:xfrm>
              <a:prstGeom prst="rect">
                <a:avLst/>
              </a:prstGeom>
              <a:gradFill rotWithShape="1">
                <a:gsLst>
                  <a:gs pos="0">
                    <a:srgbClr val="61768C">
                      <a:tint val="100000"/>
                      <a:shade val="100000"/>
                      <a:satMod val="130000"/>
                    </a:srgbClr>
                  </a:gs>
                  <a:gs pos="100000">
                    <a:srgbClr val="61768C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4584592" y="5819383"/>
                <a:ext cx="1922816" cy="207218"/>
              </a:xfrm>
              <a:prstGeom prst="rect">
                <a:avLst/>
              </a:prstGeom>
              <a:gradFill rotWithShape="1">
                <a:gsLst>
                  <a:gs pos="0">
                    <a:srgbClr val="61768C">
                      <a:tint val="100000"/>
                      <a:shade val="100000"/>
                      <a:satMod val="130000"/>
                    </a:srgbClr>
                  </a:gs>
                  <a:gs pos="100000">
                    <a:srgbClr val="61768C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4658546" y="5842555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4880409" y="5851025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5102272" y="5851555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5324136" y="5851555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545999" y="5855127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5767863" y="5859557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5989726" y="5855525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6211590" y="5864933"/>
                <a:ext cx="147909" cy="121291"/>
              </a:xfrm>
              <a:prstGeom prst="ellipse">
                <a:avLst/>
              </a:prstGeom>
              <a:solidFill>
                <a:sysClr val="window" lastClr="FFFFFF">
                  <a:lumMod val="65000"/>
                </a:sys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6336028" y="4484440"/>
                <a:ext cx="171379" cy="156877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6336028" y="4835104"/>
                <a:ext cx="171379" cy="161453"/>
              </a:xfrm>
              <a:prstGeom prst="roundRect">
                <a:avLst/>
              </a:prstGeom>
              <a:solidFill>
                <a:srgbClr val="1CD65F"/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6336028" y="5172937"/>
                <a:ext cx="171379" cy="142077"/>
              </a:xfrm>
              <a:prstGeom prst="roundRect">
                <a:avLst/>
              </a:prstGeom>
              <a:solidFill>
                <a:srgbClr val="696D2A">
                  <a:lumMod val="60000"/>
                  <a:lumOff val="40000"/>
                </a:srgbClr>
              </a:solidFill>
              <a:ln w="9525" cap="flat" cmpd="sng" algn="ctr">
                <a:solidFill>
                  <a:srgbClr val="61768C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5140275" y="3783399"/>
              <a:ext cx="2411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Refactored</a:t>
              </a:r>
              <a:endParaRPr lang="en-US" dirty="0"/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6327905" y="2502181"/>
            <a:ext cx="1305550" cy="1419361"/>
          </a:xfrm>
          <a:prstGeom prst="rect">
            <a:avLst/>
          </a:prstGeom>
          <a:solidFill>
            <a:srgbClr val="062244">
              <a:lumMod val="50000"/>
              <a:lumOff val="50000"/>
            </a:srgbClr>
          </a:solidFill>
          <a:ln w="9525" cap="flat" cmpd="sng" algn="ctr">
            <a:solidFill>
              <a:srgbClr val="61768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743730" y="2834746"/>
            <a:ext cx="248744" cy="64633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1400" dirty="0"/>
              <a:t>GOS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379614" y="3039543"/>
            <a:ext cx="1209167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400" dirty="0"/>
              <a:t>Existing</a:t>
            </a:r>
          </a:p>
          <a:p>
            <a:pPr algn="ctr"/>
            <a:r>
              <a:rPr lang="en-US" sz="1400" dirty="0"/>
              <a:t>Business logic</a:t>
            </a:r>
          </a:p>
        </p:txBody>
      </p:sp>
      <p:cxnSp>
        <p:nvCxnSpPr>
          <p:cNvPr id="152" name="Straight Arrow Connector 151"/>
          <p:cNvCxnSpPr>
            <a:stCxn id="147" idx="3"/>
          </p:cNvCxnSpPr>
          <p:nvPr/>
        </p:nvCxnSpPr>
        <p:spPr>
          <a:xfrm flipV="1">
            <a:off x="8246748" y="2076613"/>
            <a:ext cx="729431" cy="95187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3"/>
            <a:endCxn id="97" idx="1"/>
          </p:cNvCxnSpPr>
          <p:nvPr/>
        </p:nvCxnSpPr>
        <p:spPr>
          <a:xfrm>
            <a:off x="8246748" y="3028486"/>
            <a:ext cx="741070" cy="3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25" idx="1"/>
          </p:cNvCxnSpPr>
          <p:nvPr/>
        </p:nvCxnSpPr>
        <p:spPr>
          <a:xfrm>
            <a:off x="8278524" y="3052172"/>
            <a:ext cx="694157" cy="10897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9669075" y="3694695"/>
            <a:ext cx="579824" cy="156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*20+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536303" y="4866400"/>
            <a:ext cx="9958032" cy="1323077"/>
            <a:chOff x="1414100" y="4585844"/>
            <a:chExt cx="7548647" cy="1562734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4100" y="4585844"/>
              <a:ext cx="2695942" cy="1562733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358" y="4825502"/>
              <a:ext cx="1536908" cy="1230751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8859" y="4825502"/>
              <a:ext cx="1536908" cy="1230751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5839" y="4835924"/>
              <a:ext cx="1536908" cy="1230751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6844" y="6034278"/>
              <a:ext cx="2781300" cy="114300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0307" y="6034277"/>
              <a:ext cx="2781300" cy="114300"/>
            </a:xfrm>
            <a:prstGeom prst="rect">
              <a:avLst/>
            </a:prstGeom>
          </p:spPr>
        </p:pic>
      </p:grpSp>
      <p:sp>
        <p:nvSpPr>
          <p:cNvPr id="163" name="TextBox 162"/>
          <p:cNvSpPr txBox="1"/>
          <p:nvPr/>
        </p:nvSpPr>
        <p:spPr>
          <a:xfrm>
            <a:off x="5807987" y="6063103"/>
            <a:ext cx="3503497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Image source: http://cliparts.co/redwood-tree-clip-art</a:t>
            </a:r>
          </a:p>
          <a:p>
            <a:endParaRPr lang="en-US" sz="8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&amp; Docker to enable growth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42843" y="601603"/>
            <a:ext cx="2939141" cy="741277"/>
            <a:chOff x="-2196752" y="2719319"/>
            <a:chExt cx="2939141" cy="741277"/>
          </a:xfrm>
        </p:grpSpPr>
        <p:sp>
          <p:nvSpPr>
            <p:cNvPr id="4" name="Rounded Rectangle 3"/>
            <p:cNvSpPr/>
            <p:nvPr/>
          </p:nvSpPr>
          <p:spPr>
            <a:xfrm>
              <a:off x="-1808634" y="2758387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C05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rgbClr val="DC0506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2196752" y="2719319"/>
              <a:ext cx="741277" cy="741277"/>
              <a:chOff x="3897363" y="2952350"/>
              <a:chExt cx="1349274" cy="134927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3897363" y="2952350"/>
                <a:ext cx="1349274" cy="1349274"/>
              </a:xfrm>
              <a:prstGeom prst="ellipse">
                <a:avLst/>
              </a:prstGeom>
              <a:solidFill>
                <a:srgbClr val="DC05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1400" dirty="0" err="1"/>
              </a:p>
            </p:txBody>
          </p:sp>
          <p:grpSp>
            <p:nvGrpSpPr>
              <p:cNvPr id="9" name="Group 5"/>
              <p:cNvGrpSpPr>
                <a:grpSpLocks noChangeAspect="1"/>
              </p:cNvGrpSpPr>
              <p:nvPr/>
            </p:nvGrpSpPr>
            <p:grpSpPr bwMode="auto">
              <a:xfrm>
                <a:off x="4118150" y="3173138"/>
                <a:ext cx="907700" cy="907700"/>
                <a:chOff x="1670" y="950"/>
                <a:chExt cx="2419" cy="2419"/>
              </a:xfrm>
              <a:solidFill>
                <a:schemeClr val="bg1"/>
              </a:solidFill>
            </p:grpSpPr>
            <p:sp>
              <p:nvSpPr>
                <p:cNvPr id="10" name="Freeform 8"/>
                <p:cNvSpPr>
                  <a:spLocks noEditPoints="1"/>
                </p:cNvSpPr>
                <p:nvPr/>
              </p:nvSpPr>
              <p:spPr bwMode="auto">
                <a:xfrm>
                  <a:off x="1822" y="1102"/>
                  <a:ext cx="2116" cy="2116"/>
                </a:xfrm>
                <a:custGeom>
                  <a:avLst/>
                  <a:gdLst>
                    <a:gd name="T0" fmla="*/ 448 w 896"/>
                    <a:gd name="T1" fmla="*/ 32 h 896"/>
                    <a:gd name="T2" fmla="*/ 864 w 896"/>
                    <a:gd name="T3" fmla="*/ 448 h 896"/>
                    <a:gd name="T4" fmla="*/ 448 w 896"/>
                    <a:gd name="T5" fmla="*/ 864 h 896"/>
                    <a:gd name="T6" fmla="*/ 32 w 896"/>
                    <a:gd name="T7" fmla="*/ 448 h 896"/>
                    <a:gd name="T8" fmla="*/ 448 w 896"/>
                    <a:gd name="T9" fmla="*/ 32 h 896"/>
                    <a:gd name="T10" fmla="*/ 448 w 896"/>
                    <a:gd name="T11" fmla="*/ 0 h 896"/>
                    <a:gd name="T12" fmla="*/ 0 w 896"/>
                    <a:gd name="T13" fmla="*/ 448 h 896"/>
                    <a:gd name="T14" fmla="*/ 448 w 896"/>
                    <a:gd name="T15" fmla="*/ 896 h 896"/>
                    <a:gd name="T16" fmla="*/ 896 w 896"/>
                    <a:gd name="T17" fmla="*/ 448 h 896"/>
                    <a:gd name="T18" fmla="*/ 448 w 896"/>
                    <a:gd name="T19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6" h="896">
                      <a:moveTo>
                        <a:pt x="448" y="32"/>
                      </a:moveTo>
                      <a:cubicBezTo>
                        <a:pt x="677" y="32"/>
                        <a:pt x="864" y="219"/>
                        <a:pt x="864" y="448"/>
                      </a:cubicBezTo>
                      <a:cubicBezTo>
                        <a:pt x="864" y="677"/>
                        <a:pt x="677" y="864"/>
                        <a:pt x="448" y="864"/>
                      </a:cubicBezTo>
                      <a:cubicBezTo>
                        <a:pt x="219" y="864"/>
                        <a:pt x="32" y="677"/>
                        <a:pt x="32" y="448"/>
                      </a:cubicBezTo>
                      <a:cubicBezTo>
                        <a:pt x="32" y="219"/>
                        <a:pt x="219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201"/>
                        <a:pt x="0" y="448"/>
                      </a:cubicBezTo>
                      <a:cubicBezTo>
                        <a:pt x="0" y="695"/>
                        <a:pt x="201" y="896"/>
                        <a:pt x="448" y="896"/>
                      </a:cubicBezTo>
                      <a:cubicBezTo>
                        <a:pt x="695" y="896"/>
                        <a:pt x="896" y="695"/>
                        <a:pt x="896" y="448"/>
                      </a:cubicBezTo>
                      <a:cubicBezTo>
                        <a:pt x="896" y="201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1" name="Rectangle 9"/>
                <p:cNvSpPr>
                  <a:spLocks noChangeArrowheads="1"/>
                </p:cNvSpPr>
                <p:nvPr/>
              </p:nvSpPr>
              <p:spPr bwMode="auto">
                <a:xfrm>
                  <a:off x="2842" y="1102"/>
                  <a:ext cx="76" cy="211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2" name="Rectangle 10"/>
                <p:cNvSpPr>
                  <a:spLocks noChangeArrowheads="1"/>
                </p:cNvSpPr>
                <p:nvPr/>
              </p:nvSpPr>
              <p:spPr bwMode="auto">
                <a:xfrm>
                  <a:off x="1822" y="2122"/>
                  <a:ext cx="2116" cy="7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3" name="Freeform 11"/>
                <p:cNvSpPr>
                  <a:spLocks noEditPoints="1"/>
                </p:cNvSpPr>
                <p:nvPr/>
              </p:nvSpPr>
              <p:spPr bwMode="auto">
                <a:xfrm>
                  <a:off x="1822" y="1650"/>
                  <a:ext cx="2116" cy="1020"/>
                </a:xfrm>
                <a:custGeom>
                  <a:avLst/>
                  <a:gdLst>
                    <a:gd name="T0" fmla="*/ 448 w 896"/>
                    <a:gd name="T1" fmla="*/ 32 h 432"/>
                    <a:gd name="T2" fmla="*/ 751 w 896"/>
                    <a:gd name="T3" fmla="*/ 92 h 432"/>
                    <a:gd name="T4" fmla="*/ 864 w 896"/>
                    <a:gd name="T5" fmla="*/ 216 h 432"/>
                    <a:gd name="T6" fmla="*/ 751 w 896"/>
                    <a:gd name="T7" fmla="*/ 340 h 432"/>
                    <a:gd name="T8" fmla="*/ 448 w 896"/>
                    <a:gd name="T9" fmla="*/ 400 h 432"/>
                    <a:gd name="T10" fmla="*/ 145 w 896"/>
                    <a:gd name="T11" fmla="*/ 340 h 432"/>
                    <a:gd name="T12" fmla="*/ 32 w 896"/>
                    <a:gd name="T13" fmla="*/ 216 h 432"/>
                    <a:gd name="T14" fmla="*/ 145 w 896"/>
                    <a:gd name="T15" fmla="*/ 92 h 432"/>
                    <a:gd name="T16" fmla="*/ 448 w 896"/>
                    <a:gd name="T17" fmla="*/ 32 h 432"/>
                    <a:gd name="T18" fmla="*/ 448 w 896"/>
                    <a:gd name="T19" fmla="*/ 0 h 432"/>
                    <a:gd name="T20" fmla="*/ 0 w 896"/>
                    <a:gd name="T21" fmla="*/ 216 h 432"/>
                    <a:gd name="T22" fmla="*/ 448 w 896"/>
                    <a:gd name="T23" fmla="*/ 432 h 432"/>
                    <a:gd name="T24" fmla="*/ 896 w 896"/>
                    <a:gd name="T25" fmla="*/ 216 h 432"/>
                    <a:gd name="T26" fmla="*/ 448 w 896"/>
                    <a:gd name="T27" fmla="*/ 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96" h="432">
                      <a:moveTo>
                        <a:pt x="448" y="32"/>
                      </a:moveTo>
                      <a:cubicBezTo>
                        <a:pt x="563" y="32"/>
                        <a:pt x="671" y="53"/>
                        <a:pt x="751" y="92"/>
                      </a:cubicBezTo>
                      <a:cubicBezTo>
                        <a:pt x="823" y="127"/>
                        <a:pt x="864" y="172"/>
                        <a:pt x="864" y="216"/>
                      </a:cubicBezTo>
                      <a:cubicBezTo>
                        <a:pt x="864" y="260"/>
                        <a:pt x="823" y="305"/>
                        <a:pt x="751" y="340"/>
                      </a:cubicBezTo>
                      <a:cubicBezTo>
                        <a:pt x="671" y="379"/>
                        <a:pt x="563" y="400"/>
                        <a:pt x="448" y="400"/>
                      </a:cubicBezTo>
                      <a:cubicBezTo>
                        <a:pt x="333" y="400"/>
                        <a:pt x="226" y="379"/>
                        <a:pt x="145" y="340"/>
                      </a:cubicBezTo>
                      <a:cubicBezTo>
                        <a:pt x="73" y="305"/>
                        <a:pt x="32" y="260"/>
                        <a:pt x="32" y="216"/>
                      </a:cubicBezTo>
                      <a:cubicBezTo>
                        <a:pt x="32" y="172"/>
                        <a:pt x="73" y="127"/>
                        <a:pt x="145" y="92"/>
                      </a:cubicBezTo>
                      <a:cubicBezTo>
                        <a:pt x="226" y="53"/>
                        <a:pt x="333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97"/>
                        <a:pt x="0" y="216"/>
                      </a:cubicBezTo>
                      <a:cubicBezTo>
                        <a:pt x="0" y="335"/>
                        <a:pt x="201" y="432"/>
                        <a:pt x="448" y="432"/>
                      </a:cubicBezTo>
                      <a:cubicBezTo>
                        <a:pt x="695" y="432"/>
                        <a:pt x="896" y="335"/>
                        <a:pt x="896" y="216"/>
                      </a:cubicBezTo>
                      <a:cubicBezTo>
                        <a:pt x="896" y="97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2370" y="1102"/>
                  <a:ext cx="1020" cy="2116"/>
                </a:xfrm>
                <a:custGeom>
                  <a:avLst/>
                  <a:gdLst>
                    <a:gd name="T0" fmla="*/ 216 w 432"/>
                    <a:gd name="T1" fmla="*/ 32 h 896"/>
                    <a:gd name="T2" fmla="*/ 340 w 432"/>
                    <a:gd name="T3" fmla="*/ 145 h 896"/>
                    <a:gd name="T4" fmla="*/ 400 w 432"/>
                    <a:gd name="T5" fmla="*/ 448 h 896"/>
                    <a:gd name="T6" fmla="*/ 340 w 432"/>
                    <a:gd name="T7" fmla="*/ 751 h 896"/>
                    <a:gd name="T8" fmla="*/ 216 w 432"/>
                    <a:gd name="T9" fmla="*/ 864 h 896"/>
                    <a:gd name="T10" fmla="*/ 92 w 432"/>
                    <a:gd name="T11" fmla="*/ 751 h 896"/>
                    <a:gd name="T12" fmla="*/ 32 w 432"/>
                    <a:gd name="T13" fmla="*/ 448 h 896"/>
                    <a:gd name="T14" fmla="*/ 92 w 432"/>
                    <a:gd name="T15" fmla="*/ 145 h 896"/>
                    <a:gd name="T16" fmla="*/ 216 w 432"/>
                    <a:gd name="T17" fmla="*/ 32 h 896"/>
                    <a:gd name="T18" fmla="*/ 216 w 432"/>
                    <a:gd name="T19" fmla="*/ 0 h 896"/>
                    <a:gd name="T20" fmla="*/ 0 w 432"/>
                    <a:gd name="T21" fmla="*/ 448 h 896"/>
                    <a:gd name="T22" fmla="*/ 216 w 432"/>
                    <a:gd name="T23" fmla="*/ 896 h 896"/>
                    <a:gd name="T24" fmla="*/ 432 w 432"/>
                    <a:gd name="T25" fmla="*/ 448 h 896"/>
                    <a:gd name="T26" fmla="*/ 216 w 432"/>
                    <a:gd name="T27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2" h="896">
                      <a:moveTo>
                        <a:pt x="216" y="32"/>
                      </a:moveTo>
                      <a:cubicBezTo>
                        <a:pt x="260" y="32"/>
                        <a:pt x="305" y="73"/>
                        <a:pt x="340" y="145"/>
                      </a:cubicBezTo>
                      <a:cubicBezTo>
                        <a:pt x="379" y="225"/>
                        <a:pt x="400" y="333"/>
                        <a:pt x="400" y="448"/>
                      </a:cubicBezTo>
                      <a:cubicBezTo>
                        <a:pt x="400" y="563"/>
                        <a:pt x="379" y="671"/>
                        <a:pt x="340" y="751"/>
                      </a:cubicBezTo>
                      <a:cubicBezTo>
                        <a:pt x="305" y="823"/>
                        <a:pt x="260" y="864"/>
                        <a:pt x="216" y="864"/>
                      </a:cubicBezTo>
                      <a:cubicBezTo>
                        <a:pt x="172" y="864"/>
                        <a:pt x="127" y="823"/>
                        <a:pt x="92" y="751"/>
                      </a:cubicBezTo>
                      <a:cubicBezTo>
                        <a:pt x="53" y="671"/>
                        <a:pt x="32" y="563"/>
                        <a:pt x="32" y="448"/>
                      </a:cubicBezTo>
                      <a:cubicBezTo>
                        <a:pt x="32" y="333"/>
                        <a:pt x="53" y="225"/>
                        <a:pt x="92" y="145"/>
                      </a:cubicBezTo>
                      <a:cubicBezTo>
                        <a:pt x="127" y="73"/>
                        <a:pt x="172" y="32"/>
                        <a:pt x="216" y="32"/>
                      </a:cubicBezTo>
                      <a:close/>
                      <a:moveTo>
                        <a:pt x="216" y="0"/>
                      </a:moveTo>
                      <a:cubicBezTo>
                        <a:pt x="97" y="0"/>
                        <a:pt x="0" y="201"/>
                        <a:pt x="0" y="448"/>
                      </a:cubicBezTo>
                      <a:cubicBezTo>
                        <a:pt x="0" y="695"/>
                        <a:pt x="97" y="896"/>
                        <a:pt x="216" y="896"/>
                      </a:cubicBezTo>
                      <a:cubicBezTo>
                        <a:pt x="335" y="896"/>
                        <a:pt x="432" y="695"/>
                        <a:pt x="432" y="448"/>
                      </a:cubicBezTo>
                      <a:cubicBezTo>
                        <a:pt x="432" y="201"/>
                        <a:pt x="335" y="0"/>
                        <a:pt x="2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5" name="Freeform 13"/>
                <p:cNvSpPr>
                  <a:spLocks/>
                </p:cNvSpPr>
                <p:nvPr/>
              </p:nvSpPr>
              <p:spPr bwMode="auto">
                <a:xfrm>
                  <a:off x="2105" y="1378"/>
                  <a:ext cx="1557" cy="1557"/>
                </a:xfrm>
                <a:custGeom>
                  <a:avLst/>
                  <a:gdLst>
                    <a:gd name="T0" fmla="*/ 54 w 1557"/>
                    <a:gd name="T1" fmla="*/ 1557 h 1557"/>
                    <a:gd name="T2" fmla="*/ 0 w 1557"/>
                    <a:gd name="T3" fmla="*/ 1502 h 1557"/>
                    <a:gd name="T4" fmla="*/ 1505 w 1557"/>
                    <a:gd name="T5" fmla="*/ 0 h 1557"/>
                    <a:gd name="T6" fmla="*/ 1557 w 1557"/>
                    <a:gd name="T7" fmla="*/ 52 h 1557"/>
                    <a:gd name="T8" fmla="*/ 54 w 1557"/>
                    <a:gd name="T9" fmla="*/ 1557 h 1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7" h="1557">
                      <a:moveTo>
                        <a:pt x="54" y="1557"/>
                      </a:moveTo>
                      <a:lnTo>
                        <a:pt x="0" y="1502"/>
                      </a:lnTo>
                      <a:lnTo>
                        <a:pt x="1505" y="0"/>
                      </a:lnTo>
                      <a:lnTo>
                        <a:pt x="1557" y="52"/>
                      </a:lnTo>
                      <a:lnTo>
                        <a:pt x="54" y="15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6" name="Freeform 14"/>
                <p:cNvSpPr>
                  <a:spLocks/>
                </p:cNvSpPr>
                <p:nvPr/>
              </p:nvSpPr>
              <p:spPr bwMode="auto">
                <a:xfrm>
                  <a:off x="2105" y="1385"/>
                  <a:ext cx="1550" cy="1550"/>
                </a:xfrm>
                <a:custGeom>
                  <a:avLst/>
                  <a:gdLst>
                    <a:gd name="T0" fmla="*/ 1495 w 1550"/>
                    <a:gd name="T1" fmla="*/ 1550 h 1550"/>
                    <a:gd name="T2" fmla="*/ 0 w 1550"/>
                    <a:gd name="T3" fmla="*/ 54 h 1550"/>
                    <a:gd name="T4" fmla="*/ 54 w 1550"/>
                    <a:gd name="T5" fmla="*/ 0 h 1550"/>
                    <a:gd name="T6" fmla="*/ 1550 w 1550"/>
                    <a:gd name="T7" fmla="*/ 1495 h 1550"/>
                    <a:gd name="T8" fmla="*/ 1495 w 1550"/>
                    <a:gd name="T9" fmla="*/ 1550 h 1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0" h="1550">
                      <a:moveTo>
                        <a:pt x="1495" y="1550"/>
                      </a:moveTo>
                      <a:lnTo>
                        <a:pt x="0" y="54"/>
                      </a:lnTo>
                      <a:lnTo>
                        <a:pt x="54" y="0"/>
                      </a:lnTo>
                      <a:lnTo>
                        <a:pt x="1550" y="1495"/>
                      </a:lnTo>
                      <a:lnTo>
                        <a:pt x="1495" y="155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7" name="Oval 15"/>
                <p:cNvSpPr>
                  <a:spLocks noChangeArrowheads="1"/>
                </p:cNvSpPr>
                <p:nvPr/>
              </p:nvSpPr>
              <p:spPr bwMode="auto">
                <a:xfrm>
                  <a:off x="3787" y="2009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8" name="Oval 16"/>
                <p:cNvSpPr>
                  <a:spLocks noChangeArrowheads="1"/>
                </p:cNvSpPr>
                <p:nvPr/>
              </p:nvSpPr>
              <p:spPr bwMode="auto">
                <a:xfrm>
                  <a:off x="1670" y="2009"/>
                  <a:ext cx="303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9" name="Oval 17"/>
                <p:cNvSpPr>
                  <a:spLocks noChangeArrowheads="1"/>
                </p:cNvSpPr>
                <p:nvPr/>
              </p:nvSpPr>
              <p:spPr bwMode="auto">
                <a:xfrm>
                  <a:off x="2729" y="3067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0" name="Oval 18"/>
                <p:cNvSpPr>
                  <a:spLocks noChangeArrowheads="1"/>
                </p:cNvSpPr>
                <p:nvPr/>
              </p:nvSpPr>
              <p:spPr bwMode="auto">
                <a:xfrm>
                  <a:off x="3485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1" name="Oval 19"/>
                <p:cNvSpPr>
                  <a:spLocks noChangeArrowheads="1"/>
                </p:cNvSpPr>
                <p:nvPr/>
              </p:nvSpPr>
              <p:spPr bwMode="auto">
                <a:xfrm>
                  <a:off x="1973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2" name="Oval 20"/>
                <p:cNvSpPr>
                  <a:spLocks noChangeArrowheads="1"/>
                </p:cNvSpPr>
                <p:nvPr/>
              </p:nvSpPr>
              <p:spPr bwMode="auto">
                <a:xfrm>
                  <a:off x="3485" y="1253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3" name="Oval 21"/>
                <p:cNvSpPr>
                  <a:spLocks noChangeArrowheads="1"/>
                </p:cNvSpPr>
                <p:nvPr/>
              </p:nvSpPr>
              <p:spPr bwMode="auto">
                <a:xfrm>
                  <a:off x="1973" y="2765"/>
                  <a:ext cx="302" cy="302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24" name="Oval 22"/>
                <p:cNvSpPr>
                  <a:spLocks noChangeArrowheads="1"/>
                </p:cNvSpPr>
                <p:nvPr/>
              </p:nvSpPr>
              <p:spPr bwMode="auto">
                <a:xfrm>
                  <a:off x="2729" y="950"/>
                  <a:ext cx="302" cy="30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+mj-lt"/>
                  </a:endParaRPr>
                </a:p>
              </p:txBody>
            </p: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40149" y="3076162"/>
              <a:ext cx="742100" cy="22263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455475" y="2814552"/>
              <a:ext cx="219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DC0506"/>
                  </a:solidFill>
                </a:rPr>
                <a:t>architecture enablement</a:t>
              </a: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b="8568"/>
          <a:stretch/>
        </p:blipFill>
        <p:spPr>
          <a:xfrm>
            <a:off x="2120479" y="1494135"/>
            <a:ext cx="6355151" cy="46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3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 r="359" b="8201"/>
          <a:stretch/>
        </p:blipFill>
        <p:spPr>
          <a:xfrm>
            <a:off x="-1670" y="0"/>
            <a:ext cx="1216350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477743"/>
            <a:ext cx="12161838" cy="61555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Commitment to deliver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8803574" y="554443"/>
            <a:ext cx="2973981" cy="788437"/>
            <a:chOff x="-1715079" y="2851980"/>
            <a:chExt cx="2973981" cy="788437"/>
          </a:xfrm>
        </p:grpSpPr>
        <p:sp>
          <p:nvSpPr>
            <p:cNvPr id="36" name="Rounded Rectangle 35"/>
            <p:cNvSpPr/>
            <p:nvPr/>
          </p:nvSpPr>
          <p:spPr>
            <a:xfrm>
              <a:off x="-1292121" y="2928424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B5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rgbClr val="DC0506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938962" y="2984589"/>
              <a:ext cx="219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B5997"/>
                  </a:solidFill>
                </a:rPr>
                <a:t>continuous delivery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67925" y="3261254"/>
              <a:ext cx="627499" cy="22078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-1715079" y="2851980"/>
              <a:ext cx="826831" cy="788437"/>
              <a:chOff x="-2241672" y="3916690"/>
              <a:chExt cx="1349274" cy="1349274"/>
            </a:xfrm>
          </p:grpSpPr>
          <p:sp>
            <p:nvSpPr>
              <p:cNvPr id="40" name="AutoShape 16" descr="Afbeeldingsresultaat voor icon command line laptop"/>
              <p:cNvSpPr>
                <a:spLocks noChangeAspect="1" noChangeArrowheads="1"/>
              </p:cNvSpPr>
              <p:nvPr/>
            </p:nvSpPr>
            <p:spPr bwMode="auto">
              <a:xfrm>
                <a:off x="-1719435" y="4452053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-2241672" y="3916690"/>
                <a:ext cx="1349274" cy="1349274"/>
                <a:chOff x="6808731" y="2866676"/>
                <a:chExt cx="1349274" cy="1349274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6808731" y="2866676"/>
                  <a:ext cx="1349274" cy="1349274"/>
                </a:xfrm>
                <a:prstGeom prst="ellipse">
                  <a:avLst/>
                </a:prstGeom>
                <a:solidFill>
                  <a:srgbClr val="3B5997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1200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&gt;_</a:t>
                  </a: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7111360" y="3245972"/>
                  <a:ext cx="744017" cy="590682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en-US" sz="1400" dirty="0" err="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66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</a:t>
            </a:r>
            <a:r>
              <a:rPr lang="en-US" dirty="0" smtClean="0"/>
              <a:t>Release to production </a:t>
            </a:r>
            <a:r>
              <a:rPr lang="en-US" dirty="0"/>
              <a:t>every day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03574" y="554443"/>
            <a:ext cx="2973981" cy="788437"/>
            <a:chOff x="-1715079" y="2851980"/>
            <a:chExt cx="2973981" cy="788437"/>
          </a:xfrm>
        </p:grpSpPr>
        <p:sp>
          <p:nvSpPr>
            <p:cNvPr id="4" name="Rounded Rectangle 3"/>
            <p:cNvSpPr/>
            <p:nvPr/>
          </p:nvSpPr>
          <p:spPr>
            <a:xfrm>
              <a:off x="-1292121" y="2928424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B5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rgbClr val="DC0506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-938962" y="2984589"/>
              <a:ext cx="219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B5997"/>
                  </a:solidFill>
                </a:rPr>
                <a:t>continuous delivery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925" y="3261254"/>
              <a:ext cx="627499" cy="22078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-1715079" y="2851980"/>
              <a:ext cx="826831" cy="788437"/>
              <a:chOff x="-2241672" y="3916690"/>
              <a:chExt cx="1349274" cy="1349274"/>
            </a:xfrm>
          </p:grpSpPr>
          <p:sp>
            <p:nvSpPr>
              <p:cNvPr id="8" name="AutoShape 16" descr="Afbeeldingsresultaat voor icon command line laptop"/>
              <p:cNvSpPr>
                <a:spLocks noChangeAspect="1" noChangeArrowheads="1"/>
              </p:cNvSpPr>
              <p:nvPr/>
            </p:nvSpPr>
            <p:spPr bwMode="auto">
              <a:xfrm>
                <a:off x="-1719435" y="4452053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-2241672" y="3916690"/>
                <a:ext cx="1349274" cy="1349274"/>
                <a:chOff x="6808731" y="2866676"/>
                <a:chExt cx="1349274" cy="1349274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6808731" y="2866676"/>
                  <a:ext cx="1349274" cy="1349274"/>
                </a:xfrm>
                <a:prstGeom prst="ellipse">
                  <a:avLst/>
                </a:prstGeom>
                <a:solidFill>
                  <a:srgbClr val="3B5997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1200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&gt;_</a:t>
                  </a:r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>
                  <a:off x="7111360" y="3245972"/>
                  <a:ext cx="744017" cy="590682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en-US" sz="1400" dirty="0" err="1"/>
                </a:p>
              </p:txBody>
            </p:sp>
          </p:grp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06" y="1781642"/>
            <a:ext cx="6408712" cy="35631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05022" y="5409332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>
                <a:hlinkClick r:id="rId4"/>
              </a:rPr>
              <a:t>https://www.infoq.com/presentations/Facebook-Release-Process</a:t>
            </a:r>
            <a:endParaRPr lang="en-US" sz="900"/>
          </a:p>
          <a:p>
            <a:pPr algn="r"/>
            <a:endParaRPr lang="en-US" sz="900" dirty="0"/>
          </a:p>
        </p:txBody>
      </p:sp>
      <p:sp>
        <p:nvSpPr>
          <p:cNvPr id="14" name="Rectangle 13"/>
          <p:cNvSpPr/>
          <p:nvPr/>
        </p:nvSpPr>
        <p:spPr>
          <a:xfrm>
            <a:off x="680319" y="6076967"/>
            <a:ext cx="4572000" cy="12311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Image source http://www.agile-minds.com/facebook-mobile-release-process/</a:t>
            </a:r>
          </a:p>
        </p:txBody>
      </p:sp>
    </p:spTree>
    <p:extLst>
      <p:ext uri="{BB962C8B-B14F-4D97-AF65-F5344CB8AC3E}">
        <p14:creationId xmlns:p14="http://schemas.microsoft.com/office/powerpoint/2010/main" val="233384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fit in the organization</a:t>
            </a:r>
            <a:endParaRPr lang="en-US" dirty="0"/>
          </a:p>
        </p:txBody>
      </p:sp>
      <p:sp>
        <p:nvSpPr>
          <p:cNvPr id="3" name="AutoShape 2" descr="Image result for ingenico grou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ingenico grou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www.ingenico.com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03" y="1916832"/>
            <a:ext cx="14478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79" y="1486508"/>
            <a:ext cx="7641902" cy="115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757603" y="2636912"/>
            <a:ext cx="0" cy="1224136"/>
          </a:xfrm>
          <a:prstGeom prst="line">
            <a:avLst/>
          </a:prstGeom>
          <a:ln w="28575">
            <a:solidFill>
              <a:srgbClr val="1CBED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03" y="4077072"/>
            <a:ext cx="1670952" cy="49869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889231" y="3645024"/>
            <a:ext cx="3112422" cy="2615166"/>
            <a:chOff x="2743200" y="2743200"/>
            <a:chExt cx="3615189" cy="30376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0579" y="3323526"/>
              <a:ext cx="2089377" cy="121253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6757" y="2743200"/>
              <a:ext cx="1623422" cy="279012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3200" y="3907183"/>
              <a:ext cx="3615189" cy="1873625"/>
            </a:xfrm>
            <a:prstGeom prst="rect">
              <a:avLst/>
            </a:prstGeom>
          </p:spPr>
        </p:pic>
      </p:grpSp>
      <p:sp>
        <p:nvSpPr>
          <p:cNvPr id="8" name="Left Brace 7"/>
          <p:cNvSpPr/>
          <p:nvPr/>
        </p:nvSpPr>
        <p:spPr>
          <a:xfrm>
            <a:off x="4064695" y="3501008"/>
            <a:ext cx="576064" cy="1800200"/>
          </a:xfrm>
          <a:prstGeom prst="leftBrac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utoShape 9" descr="Image result for global collect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1" descr="Image result for global collect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http://me-newswire.net/blog/pic07802_l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75" y="3685652"/>
            <a:ext cx="2385018" cy="50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5" descr="data:image/jpeg;base64,/9j/4AAQSkZJRgABAQAAAQABAAD/2wCEAAkGBxAQEBASEhQVFg8WFRUXFRcVERsVGRYXFRIXFxUYFRYZHSggGCAoGxUXIjEhJSkrLy4uGCAzODMtNygtLisBCgoKDg0OGxAQGzclICU1LS0tLS03Ny0tLS0tLS0tLS0tLS01LS0tLS0tLS0tLS0tLS0tLS0tLS0tLS0tLS0tLf/AABEIAKoBKAMBEQACEQEDEQH/xAAcAAEAAgIDAQAAAAAAAAAAAAAABgcEBQECAwj/xABHEAABAwICBQoDBAYJBAMAAAABAAIDBBESIQUGEzFRBxdBUmFxgZGT4SIyoTVCcrEUVKKys8EVIzRTYoKS0dIkM+LwFnOU/8QAGgEBAAIDAQAAAAAAAAAAAAAAAAEFAwQGAv/EAC8RAAICAQMEAQIGAgIDAAAAAAABAgMRBBJRBRUhMTMiQRMUMlJhcYGRI6FCwfH/2gAMAwEAAhEDEQA/ALxQBAEAQBAEAQBAEAQBAEAQBAEAQBAEAQBAEAQBAEAQBAEAQBAEAQBAEAQBAEAQBAEAQBAEAQBAEAQBAEAQBAEAQBAEAQBAEAQBAEAQBAEAQBAEAQBAEAQBAEAQBAEAQBAEAQBAEAQBAEAQBAEAQBAEAQBAEAQBAEAQBAEAQBAEAQBAEAQBAEAQBAEAQHF0IbS9nXbN6w8wvW18Eb48nG2b1h5hNr4I3x5G2b1h5hNr4G+PI2zesPMJtfA3x5G2b1h5hNr4G+PI2zesPMJtfA3x5G2b1h5hNr4G+PI2zesPMJtfA3x5G2b1h5hNr4G+PI2zesPMJtfA3x5G2b1h5hNr4G+PI2zesPMJtfA3x5G2b1h5hNr4G+PI2zesPMJtfA3x5G2b1h5hNr4G+PI2zesPMJtfA3x5G2b1h5hNr4G+PI2zesPMJtfA3x5G2b1h5hNr4G+PI2zesPMJtfA3x5G2b1h5hNr4G+PI2zesPMJtfA3x5G2b1h5hNr4G+PI2zesPMJtfA3x5G2b1h5hNr4G+PI2zesPMJtfA3x5G2b1h5hNr4G+PI2zesPMJtfA3x5G2b1h5hNr4G+PI2zesPMJtfA3x5G2b1h5hNr4G+PI2zesPMJtfA3x5G2b1h5hNr4J3x5O915JTTOUJNDrdrEyghxWDpXZRsvvNsyewdPhxWxptO7p4Rq6vUqiGfuU9pXTVTVOLppHOzuG3s0dzRl/NX1emqgsJHN26m2x5bNes21GHc+Qm2I3PkJtiNz5CbYjc+Qm2I3PkJtiNz5CbYjc+Qm2I3PkJtiNz5CbYjc+Qm2I3PkJtiNz5CbYjc+Qm2I3PkJtiNz5CbYjc+Qm2I3PkJtiNz5CbYjc+Qm2I3PkJtiNz5CbYjc+Qm2I3PkJtiNz5CbYjc+Qm2I3PkJtiNz5CbYjc+Qm2I3PkJtiNz5CbYjc+Qm2I3PkJtjwNz5M7RemKilcHQyObnmL3afxNORWKzT12LDRmr1NlbzFlw6n6yNr4S6wbMywkb22yc3sOfkQqDU6d0ywzo9JqlfHP3+5X/KjUF1fhJ+FkbQB+K7j+Y8la9NjirdyU/VJZuxwRBWJWBAEAQBAEAQBAEAQBAEAQBAEAQBAEAQBAEAQBAEAQBAEAQBAEAQBAEAQBCSVcmlUY9IMaL2kY9p8G4xf/AE/VV/UYZq3Fj02bjdg68pX2jL+CP91T074SOpfORdbxXhSQEAUEhAEAUgIAhAUEhAFJAQkKCApAUAKSQoICkkIQFACkkIAgCgBAFICEBQSFICAIAoAUkBASHk++0qXvk/gvWlr/AIWb3T/nR78pX2jL+CP91een/Ce+pfORdb5XBQSEbx5CWSZav8n1ROA+c7GM5gEXkI/Ccm+OfYq6/qMY+IeSz0/TZTWZ+ES6LUTRkLbyguFs3SSlvj8JaFoS118/T/0WUen6eC+pf7OKbV3QkxwxiF7uEdSXH9l6S1Gpj5eSI6fST8LH+zX6Y5NInAmmkcx/Q2Q4mnxtiHfmstXUprxPyYbelQfmBXOkKCWnkdFK0tkbvB6eBB6R2q4rsjZHdEpbKpVy2yRjLIYzf6vapVVaA5gDIf7x9wD+Ab3fl2rTv1sKvHtm5p9DZd59ImdJyY04A2k0rj04cLB5WJ+qr5dTsfpFnDpNa9sy+big4y+p7LH3G4ydspHNvQcZfU9lPcbh2yk45uaDjL6nsncLiH02hHPNzQcZfU9k7hcO20cgcnFBxl9T2TuFxPbKTvHydaPabkSOHAym30sV5fULn9yV02lHR+gdBNdgdsA/L4TUnFnuyL7ortU1lZ/0HRo08PH+zmt5PKCVt4sUZIyLJC4eTr3Uw190X58ifTaZrMfBX2s2q09Cbvs+EmzZGjK/QHD7pVpp9XG7x6ZT6rRzpeX5RoltmmSvUHVqOufPtcWzYG2wm13OJ6ewDd2rQ12plThRLHQaWN+dxINYtR6KmpZ5m7TGxhLbyZYjk24tnmQtSnXWymkzdv6fVCtyRodX9QaqpAfJ/UxHdiF3nuZ0ePktq7qEIeI+Waen6bOz6peES6n5PNHts15ke7/FLhJ8G2WjLX3Pyiwj06heGKzk3onNOzMkbugh+IDvDt4SPULk/PkmfS6WvHgrnWLQU1DLs5LEHNjxucP5HiFb6fURujleyk1OmlRLDNUtg1zaaC0BUVri2Fvwj5nuyY3vPSewLXv1MKV9Xs2KNLO5/SvBYGjOTWmYAZ3vkd0gHA3wtn9VUz6jZL9PguK+l1xWZvJnnVfQzThLIgT0Godf6vWP8zqWs5Zm/K6VeMI8q3k9oJW3ixRkjIskLh5OvdTDXXRflnifTqJrMfBX2s2q09C4F1nwk2bI0Zdzh90/mrXT6uN3j0yo1WjnQ8/Y0S2zSCkEh5PvtKl75P4L1pa/4Wb3TvnR78pX2jL+CP8AdXnp/wAJ76l85F1vlcEBY3Jnqy1wFZM2+Z2LSMhY2LyON8h3X4Km1+pefw4/5LzpukWPxJf4JlrNptlFTuldm7cxt7YnHcP5k8Aq+il2z2ostTeqYbmUtpjS89W8vmeXHob91o4NbuH5roqaIVLEUcxdqJ2vMmYLSQQRkRuINiO4rK4pryYk2nlFycnmmn1dKdobyxuwF3WFgWk9tsj3LntbSqrPHpnS9Pvdtfn2jD5UtFNkpROB/WROGfFjjYg+JB8+KydPtcbNv2Zj6nSpV7/uiBal6HbWVbI3/wDbaC944taR8PiSB3XVprLnVVle34KjRUK23D9Iuqoljgic82bFGwk2GQa0dA7gudSc3/Z07arj/CKa1g1vqqt5s90cP3Y2Otl/icM3H6K/o0VdaWfLOa1Gussbw8I1VHpaohcHRzSNd2PNj3tOR8VsS09c1howQ1FkXlMuTUvTjq2lEjwBI1xY+24uaAcQ4XBGS57VU/hWbV6Ok0d/41e5+yKcq2jWs2VSy7XOds32NsRwlzT32aRfu4Ld6bZluDNHqkNqU0yL6o6HfXVLY8ThE0YpCHHJoO4dp3eZ6Fu6uyNMMpeWaOjrndPGXhey64IWQxhrQGxsFgOgABc+25M6VJRRUWuOuMtW90cTiylGQsbGT/E4jo4Dz7LzSaOMI7pezndZrpWSxH0ROysMFdkm3JnpySOpbTOcTDJiwgm+B7Wl128AQCLdyrOoUJw3peUWvTdTJT2P0yz9JULKiGSKQXY9pB8ekdo3qnhNwluXsvLYKcXF+igKqAxySRn5mOcw97XFp/JdTXLfBSORnHbJotXkqpMFE6Q75JXEfhaA0fUO81R9RnutxwdB0uG2nPJI9PaRp6aIyVBGAEEAi5c4ZtDR0m48N61Kq5zliJuX2wrjmZV2sGvlVUktiJhhzsGn4yOLn9HcPMq5o0EIeZ+WUOo6jZZ4j4RFjK4nEXOLuOI381vfhwXjBo/iSznJcvJ5pCWehY6Vxc9rnMxHeQ05XPSbG1+xc9rK1C1pHS6CyU6U5Gv5V4GmjjefnbK3D/maQR/7wWXpratwjD1SKdWWV1q7oh1ZUMhbkDm93VYPmP1AHaQrfU3fhV7il0tDus2l5aPoY6eJsUTQ2NosAPqTxPTdc3Obm8s6mutQilErfXbS9fUSvhhhqG0zSW3bBIDIQcySG/LwHTvVnpK6ILdNrJT626+cnGCeCH/0NVfq0/8A+d//ABVh+Yq/cit/At/ayTaiTV1NUxsMU4ppDheHQyBrb7nC7bNz39m9aes/BshlNZRv6F3V2JNPBaOk6FlRDJFILseCD/IjtBz8FUQm4STRd21qcXFnz9PCWPew/M1xabbrtNjbyXUwluipcnITjtk0dF7PBIeT77Spe+T+C9aWv+Fm90750e/KV9oy/gj/AHV56f8ACe+pfORdb5XHDjkVD9Er2fQ2jqUQwxRN+VjGtGVtwsuUnJyk2zsaoqMEkVlysVpdVRQ/dZHi8XuI/Jg81cdMgtrkUnVbMzUSDq0KgISWpySQOFNO87nS5f5WgH6lUXUpZsS4Og6VHFTfJtOUaYN0dOD94saO8vB/kVg0Uc3I2OoSxQyvuTrSjKetG0NmSNMdzuDiQW3PeLeKtdfU51ePt5Kbp1qrt+r7lu6ToxPDLE42bIxzSeFxa6ooS2SUuDorIKcHHkpDS+rtVSuLZI3YRue1pcwjjcbu4ro6tVXYs5OXu0llbw0eOjdDVNS4Niie6/ThIaO9xyC9WaiutZbPNemtm8JFzap6EFFTNivd5Jc8jcXute3YLAeC57UXO2bkdLpaPwa1Eg3Knppkr46ZhuIyXSEbg8iwb3gE371ZdOpazNlV1PURk1BfY3HJLSBtNNL958lr9jG5Dzc7zWDqU27FHg2elQxW5cm25Q6x0Wj5sOTn4Y7joD3AO+lx4rX0cFK5Jmxr7HCltFKrpDlwpIJDyf05k0jT23Nxvd2AMcB+0WrS18kqWb3T4t3ou26546d+EfPmmZg+oqHj5XTSuHcZHEfRdRSttSX8HIXvNsv7Lv1WpNjRU0fSI24un4nC7vqSucvnusb/AJOp00NlUV/BAOVqrxVEEXUYXHve6w+jPqrTpkPplIqeqzzNRRBFalMFBJeGo1HsdH0zTvLcZ75HF+fnbwXNaqe61s6rRV7KYoi3K9V/2WH8ch8AGt/Ny3elw8uRodXs8KJ15IaYXqpfvAMYMtwNyc/AeSdTk/piOkwX1SJzp7SYpKeWctxBgBw3tckgAX6N6raoOye1FrdaqoOT+xCedEfqx9Yf8VY9sl+4q+7R/aOdIfqx9Yf8U7ZL9w7tH9o50h+rH1h/xTtkv3Du0f2jnSH6sfW/8VHbJcjuy/aV5VzbSSR9rY3udbhicTb6q3rhsio8FLZLdJvk8lkPBIeT77Spe+T+C9aWv+Fm90750e/KV9oy/gj/AHV56f8ACe+pfORdb5XHDhcFQ1kleD6B0JpBtTTwzNIs9oOXQfvDwII8FytsHCbizsKJqcFJFe8q2iXiZlUATGWBjyPuuaThvwvitfsVp025LMGU/VKXuVi9EBVuU5sdBaFmrJRHE3K4xPI+Fg6S4/y3la92ohVFt+zYo087pJL0XjojRzKWCOFnyMFu0neSe0kk+K5yyxzk5M6iqpVwUV9is+U3T7Z5W08ZvHESXkbjJYiw/CCR3k8Fb9P07ivxJfcpOpalTeyPpEU0XoyaqkEULC55zPADi49AW9dbCuOZFfTTO2WIFu6taNqqKL/qqpjomjNpGTB2SuINu8KgvshZL6I4Oj09dlUf+SWTtU69aOYbbbF+BjnDzAspjo7pekJ6+iPhs1NRym0ouGRTOPQSGtB8cRP0WaPTbX7NeXVal6RGNN6/1dQCyO0MZy+E3eR2vO7wHit2np9cHmXk0b+pWTWI+CJKwSwVreSzuSWvBingJ+Jrg8Di14sbdxb9QqTqdbU1Lkvuk25g4cEh140W+qopY485Bhe0dYsN7eIv42WrpbFXapP0bmsqdlTivZSJFrg5EZEHeD0ghdKmmso5Zpp4ZzFG5zg1oLnk2AAuSeAAUSkorLEYuTwi3uT7Vk0cbpZQP0iQC434Gbw3vvmfDgqDW6n8WWF6R0eg0jpjul7Zka+awNpKZzWn+vlBawdIuLOfbs/Oy8aSh2z/AIXs967UqqvC9sqHRVLtp4Ih9+RjfAuF/pdX10lGts52mLnYkfQgFguXZ16WEUbrvV7bSFS6+QcGDO+TGhpt4gnxXR6KG2lHLa6e69s0a2zTPSlpzK9kY3vc1o6fmIH81jslti2ZK47ppH0PFGGNa0ZAAADsAsFyzeXk7CK2rBTXKNV7XSEvCNrIx4DEfq4q+0ENtP8AZzfUZ7rn/BnclulGxVT4XGwmaA3P77TkPEE+QWPqVTlBSX2MvS7lGex/csvTmjxU000JNsbCAeB+6fOyqKp7JqSLy+v8SDiyidI0EtPI6KVpbIOO49rT0g8V0tVsLI7os5S2mVctsjGWQxBM4JSbNi7QdS2B1Q+Mshbhzf8ACXFxAGEHM7+5YPzNbnsTyzN+WsUN7WEa5bBgCEEh5PvtKl75P4L1pa/4Wb3TvnR78pX2jL+CP91een/Ce+pfORdb5XBCSSaoa2SUDi0gvp3G7mXzaelzP9ulaOr0at8x9m9o9a6fD9Fl0Wtej6lltswXGbJbMPaCHZHwuqeemtrfovI6ui1e/wDB5/8AxvRROPZQ+Dvh8r4VP4968ZZ5/L6ZvOEekusGjaRmESxNaNzIrOP+ll1Cputfps9PUUUrxghGs3KFJMDHTAxxnIvPzkdIAHyd+/uVjp+nqP1Wf6KvVdScvpr9EHVokVOSW8nmsMNHLK2bJkoaMdr4S0nf02OLf2Kv1+nlak4/b7Fl07UxpbUvv9yzamOl0hA6MubLC+18EnSCHDNpuCCAqaLnVPPpl5JV3w2+0RSs5MITfZTvZ2OaHj6WP1W/Dqc17WSvn0qt/pZp6vk0q25xyRP7Ddh8MiPqs8epwf6ka0+k2L9LyRvSmr9XS5zROa3rAYm+Lm3A8VuV6qqz9LNK3S21fqiaxbBrmXovSMtNKyWI2e3xBB3tcOkFYrao2xcWZabZVT3RLU0JygUkzQJjsZbZh3y/5X2t52VHboLYPwsov6eo1TX1PDNhVaN0XWEvcIJHdLmvFzbi5puVijZdX4WUZpVae3y8M5h/oyhuWmniNs/iaHEedyj/ABrfeWF+Xp9YRo9O8o8EYLaZplfuxEFrB55u8Mu1bFPT5y/X4Rq39ThHxDyys9IV0tRI6WVxdI7eT9ABuA7ArqqqNaxEo7bZWS3SNrqRNDHXRSTPayNgc67txdhwtH7V/Ba+tUnU1FZybGhcI3JzeMFpy646PDSRURkgE2BzPYFSrS25/Sy+lraceJFIyyue5z3fM4lx73G5+pXRwjtjg5ectzbOq9ng3GqL4m1tO+ZwZExxcS42F2tOH9q3ktXWKTqaijb0Tirk5PCLadrfo+39oj8z/sqL8rd+1nQvWU4/UilK+oMsssh3ve9/+pxP810dUNsFE5i2e6bkeLXEEEGxGYINiCNxBXtpPwzGm16LF1b5Rg1ojrAbgWErRe/42jp7Rv4Kn1HTnnNZd6bqaSxZ/slb9I6NrGhrpIJB0Ne5t/AOzC0dltb9NFh+JRavOGYE2p+iBdzmNA3n/qHtHljsFkWq1HrJhej03sN0hoWizYacOH92BI7h925TZqLfeWT+JpafWCIa765MrY2wwsc2MPDi5xALrA2GEbhc3vfo3Kw0eilVLfL2Vut10bo7IeiGKzKsIQSHk++0qXvk/gvWlr/hZvdO+dHvylfaMv4I/wB1een/AAnvqXzkXW+VwQBQSEBxhHAJgZZypAQGdoTRb6ueOBhAc4nM7mgC5J45dCw32/hQcmZqKXbNRRamjtQ6CBt5GmVwFy6Q3Hb8Iy6O1Udmuum8J4L+vp9NazJZNBVa+0tOS2ipmYd2PCI2ntDWi5HfZbMNBZYs2S/9mrZ1Gut4qiaeblD0g4gh0bRwbFke/ESfqtmPTaV7NV9TvybXRnKdICBUQtc3pdES0j/K4m/mFgs6Z4+hmxV1Z+posSiqo6mFkjPiikbcXG8HiCqqUXCWH7RcxlGyKa9MqPlC0NHSVQ2QwxyMxho3NOIgho6BuPmr3QXSsr+r2jneo0Rqs+n0yLreK8JgHBaOCDyLJgZOVICgYCn2AoAUgIAoAQBAEAQCyjKJSZxhHAeSnCGWcoiAp/sBAEIJDyffaVL3yfwXrS1/ws3unfOj35SvtGX8Ef7q89P+E99S+ci63yuCAIAgCAIAhJmaJ0i+mmjmjtjYb2O4i1iD2EErFdUrYbWZabXVNSRbehdeKKpADnCKQ5FkhAF+x24/n2Kht0dtb9Z/o6KnX1WLDeP7Meu1B0fUHGwujvc/1LxhPgQQPCy9V666vx7/ALMdnT6LHleP6NYeS6P9Yf6Y/wB1m7nPhGHtMP3GVRcmtIwh0skklsyCQxp77C/1XiXUbZLC8GSHTKYvLeTaaS1qoKKMMa9pLQA2KKziABkMsmjvWCvS23POP8mezV00xxx9kVPrFpmStndM8WywtaMw1ovYX6d5JPEq909CphtXs5/U6h3T3M1q2DWM3QtEKiohhJLQ94aSN4vwusN9jrrckZqK1ZYos2FVoiB0VRJTySOdARtGSsDSW4sOJhaSDn0Fa8NRYpRU179GxLTwcZOt+vZ6y6Ep3U000L53bHCXOfEGxygvwu2J35Z715jqbFNRkl5PX5atwco58HaXVpjXSyF7v0NsDZmSAC78eTGcMWIEW7O1Fq5PEcfVnGA9GlmWfpxnJ2p9A0t6Nkkswlqo2ObhY0tY55IGMk3IvlYDxUPVW/U0liJMdNV9Kbf1GLV6Jp/0epkikkdJTPY2XGwNa7aPLAYrEkfED8y9x1E9yUl4Z4np4bW4vyjaxalXDIzt9u6MPDxEDTtJYXBjn/NfovuzWF695ysY/wCzOtB485z/ANGrpdFUop6aaaSYGZ72BsbWm2F2HES7ozGWZKyz1FjnJQXowQ09eyLk/bwZtFoCnZJpFlQ6Rxp2OI2bRuys7Mi7rEZbu0rHZqbJKDh9zJXpoKU1P/xIxPhxOwYsFzhxAB1ujFbK/crGO5r6ivljPg3uldCwQU0UmKZz3xte14Y0wFx3x4gcTXDPfwWlVqZzscX6X+zdt00IVqX/AMNjT6lXEcbv0gTvYHY2xA07CWkhj3fMegEjIErFLXyy2sYX+zKtAsJPOf8Ao1VJoqnFPFPUSSNDpXxlkbA5122sRfIAZ38ABnlmnqLHNwgv5MMdPWoKc3/B1g0IJoWyU7nPd+kbFzS21g939S/LcCN9+m6mWpcJbbF9skR0ysjmHODJnoRHDpRsUzzDE6na4YW2lO1LSTlcAOBtbf2ryrXKUHNeXkl1qMZqL8LB5aR0XS0zdnLJKavZh9mMaYmuc3E1jyTivuzHFTXdbY8xSwRZTVWsSfkztHaoh8dOX/pGOcBzXRRB0UQcbN2rjnmMzbcsVmtak0sYRmr0KcU3nLMbR+r0ZiqHzGYuhmdE9kDWuLMO+R4cbllwRlnkvduqluSiva+54r0sdrcn64I661zY3F8jxHQVvo0H7OFJBIeT77Spe+T+C9aWv+Fm90750e/KV9oy/gj/AHV56f8ACe+pfORdb5XBAEAQBAEAQBAFBJ3hlcw3Y4tPFri0+YXlwi/aPSnKPpmT/S1T/fzes/8A3WP8vV+1Hv8AHs/czwnqpJLbR732673O/Mr3GqEfSPLtnL2zysvZ4CkgIDb6of2+k/8AtH5Faus+GRtaN/8ANEyNKaXia2php4dntXkTPdKZC4NeThaLANF81ir08m4ym849GW3URW6MFjPsyKvWiKQVF4HXmiZGbT/C3Z2w7NuH4W3F7LzHRyi01L0epayMk1t9rB11gqHwUdJQlxLg3bSjql5JZH4AkkcSFOngp2yt/wAIaixwqjV/lmC7Th2lC/B/ZWxNAx/Ps34r3t8N/FZVpsRms/qML1L3QeP0nizStoq2LB/aXRuJxfJs5TJa1vive3QvUqMyg8/pPKvwpLH6jPk07Tyhjp6baVDWtbjE7mNeGizS9gG/u3rEtLKL+iWF/RmeqjJfVHz/AGa+TSZdBTQ4f+y57sWL5sbg61rZbu1ZVRiUpZ9mD8f6Yxx6M+PWMGpqpZIrxVLSx7BJYgZZtfbflwWN6V7IxT8x9MzR1a3ycl4ftGlq3sc9xjZgYdzcZfbK3zHfx8VtQjJR+p5ZqSacspYRuP6cibTTQxQFhla0PJnL2Xba7mxkZONuOS1VpZOxTlL1/Bt/mYqtwivZ2fpynlbGaim2k7GNZjE7mB4bk3aNA3gcN68/lZRb2S8P+CXqoyit0fK/k10ukMVNFT4fkke/FffjAFsNst3FbCpxY559+MGvK7Nahwe+gNOSUbpXMz2kZbbg77j+9p/NRqNOrcZ+x6o1Dpzj7nhS6RLKepgw32+yu7F8uyeXbrZ3vxSVOZRln0RC5qMo8mfV6bgnaHT0+OpDAzaNmLA7CLNc9gG8Zbt6xw084P6JeODLPUQsX1x88nEWmoHxRMqacyvibhY9sxiuy9w14Aztx3ry9LJSbg8Z/jJK1MXBRms4GhNNw0z9r+jkyh7nMLKhzBZ1rRubY4mhTdppWLG7x/RFOphW87fJpppMTnOIALnE2AsBc3sBwW3GO1JGpKW5tnRejySHk++0qXvk/gvWlr/hZvdO+dGTymNtpGTtZGf2bfyXnpzzSe+prF5FVvleEICAIAgCAIAgCAKAFICAIAgCAAkZjeoaT9kptehdSAoBy5xOZzPaiSXoNt+zhSQEAQkIQFBIUgIQEAQBQSFJAQkIQEJCEBASTk7jLtJU9vuiQnsGycPzIWj1B4pN/pyzesEx5S9XXzsbURAukjBD2gXLmb7gdJBvlwJWhoNQq5bZemWXUtK7I74+0VUFeI59hSAgCAIAgCAIAgCAIAgCAIAgCAIAgCAIAgCAIAgCAIAgCAIAgCAIAgCAKGMFpcmWrj4WuqZW4XvbaNp3hm8uI6CcsuA7VR6/Uqx7Y+kdB03SuC3y9sniri1NBpXU6hqXF747SHMuY4sJ/FbI962K9VbX6ZqW6Kmx5aNbzbUPGX1PZZ+43GDtdI5tqHjL6nso7jcO10jm2oeMvqeydxuHa6RzbUPGX1PZO43DtdI5tqHjL6nsncbh2ukc21Dxl9T2TuNw7XSObah4y+p7J3G4drpHNtQ8ZfU9k7jcO10jm2oeMvqeydxuHa6RzbUPGX1PZO43DtdI5tqHjL6nsncbh2ukc21Dxl9T2TuNw7XSObah4y+p7J3G4drpHNtQ8ZfU9k7jcO10jm2oeMvqeydxuHa6RzbUPGX1PZO43DtdI5tqHjL6nsncbh2ukc21Dxl9T2TuNw7XSObah4y+p7J3G4drpHNtQ8ZfU9k7jcO10jm2oeMvqeydxuHa6RzbUPGX1PZO43DtdI5tqHjL6nsncbh2ukc21Dxl9T2TuNw7XSObah4y+p7J3G4drpHNtQ8ZfU9k7jcO10jm2oeMvqeydxuHa6RzbUPGX1PZO43DtdI5tqHjL6nsncbh2ukc21Dxl9T2TuNw7XSObah4y+p7J3G4drpHNtQ8ZfU9k7jcO10jm3oeMvqeynuNw7XSbHRWplDTOD2R4njc57i+3cDkO9YbNXbYsNmerRU1vKRIVrG2EAQBAEAQBAEAQBAEAQBAEAQBAEAQBAEAQBAEAQBAEAQBAEAQBAEAQBAEAQBAEAQBAEAQBAEAQBAEAQBAEAQBAEAQBAEAQBAEAQBAEAQBAEAQBAEAQBAEAQBAEAQBAEAQBAEAQBAEAQBAEAQBAEAQBAEAQBAEAQBAEAQBAEAQBAEAQBAEAQBAEAQBAEAQBAEAQBAEAQBAEAQBAEAQBAEAQBAEAQBAEAQBAEAQBAEAQBAEAQBAEAQBAEB//9k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1" name="Picture 17" descr="http://www.auxigene.fr/images/ogon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053" y="4401108"/>
            <a:ext cx="1382462" cy="7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431906" y="3877875"/>
            <a:ext cx="688256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( 2014 )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31906" y="4738352"/>
            <a:ext cx="688256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( 2013 )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7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Previously releasing from multiple </a:t>
            </a:r>
            <a:r>
              <a:rPr lang="en-US" dirty="0" smtClean="0"/>
              <a:t>teams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production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803574" y="554443"/>
            <a:ext cx="2973981" cy="788437"/>
            <a:chOff x="-1715079" y="2851980"/>
            <a:chExt cx="2973981" cy="788437"/>
          </a:xfrm>
        </p:grpSpPr>
        <p:sp>
          <p:nvSpPr>
            <p:cNvPr id="4" name="Rounded Rectangle 3"/>
            <p:cNvSpPr/>
            <p:nvPr/>
          </p:nvSpPr>
          <p:spPr>
            <a:xfrm>
              <a:off x="-1292121" y="2928424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B5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rgbClr val="DC0506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-938962" y="2984589"/>
              <a:ext cx="219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B5997"/>
                  </a:solidFill>
                </a:rPr>
                <a:t>continuous delivery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7925" y="3261254"/>
              <a:ext cx="627499" cy="22078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-1715079" y="2851980"/>
              <a:ext cx="826831" cy="788437"/>
              <a:chOff x="-2241672" y="3916690"/>
              <a:chExt cx="1349274" cy="1349274"/>
            </a:xfrm>
          </p:grpSpPr>
          <p:sp>
            <p:nvSpPr>
              <p:cNvPr id="8" name="AutoShape 16" descr="Afbeeldingsresultaat voor icon command line laptop"/>
              <p:cNvSpPr>
                <a:spLocks noChangeAspect="1" noChangeArrowheads="1"/>
              </p:cNvSpPr>
              <p:nvPr/>
            </p:nvSpPr>
            <p:spPr bwMode="auto">
              <a:xfrm>
                <a:off x="-1719435" y="4452053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-2241672" y="3916690"/>
                <a:ext cx="1349274" cy="1349274"/>
                <a:chOff x="6808731" y="2866676"/>
                <a:chExt cx="1349274" cy="1349274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6808731" y="2866676"/>
                  <a:ext cx="1349274" cy="1349274"/>
                </a:xfrm>
                <a:prstGeom prst="ellipse">
                  <a:avLst/>
                </a:prstGeom>
                <a:solidFill>
                  <a:srgbClr val="3B5997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1200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&gt;_</a:t>
                  </a:r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>
                  <a:off x="7111360" y="3245972"/>
                  <a:ext cx="744017" cy="590682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en-US" sz="1400" dirty="0" err="1"/>
                </a:p>
              </p:txBody>
            </p:sp>
          </p:grp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57" y="1988840"/>
            <a:ext cx="8344948" cy="3600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8311" y="5970185"/>
            <a:ext cx="7704658" cy="12311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Image source train: http://www.cartoon-clipart.com/cartoon_clipart_images/colorful_cartoon_choochoo_train_locomotive_steam_engine_toy_0515-1005-2200-3354.html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311" y="6114201"/>
            <a:ext cx="7704658" cy="12311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Image source team: http://mediapoliseuropa.com/index.php/team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803573" y="1700807"/>
            <a:ext cx="2973981" cy="4182219"/>
          </a:xfrm>
          <a:prstGeom prst="roundRect">
            <a:avLst>
              <a:gd name="adj" fmla="val 506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Releasing to production &lt;10 times a </a:t>
            </a:r>
            <a:r>
              <a:rPr lang="en-US" sz="1800" dirty="0" smtClean="0">
                <a:solidFill>
                  <a:schemeClr val="tx1"/>
                </a:solidFill>
              </a:rPr>
              <a:t>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Takes months from code commit to move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High </a:t>
            </a:r>
            <a:r>
              <a:rPr lang="en-US" sz="1800" dirty="0">
                <a:solidFill>
                  <a:schemeClr val="tx1"/>
                </a:solidFill>
              </a:rPr>
              <a:t>defect ratio in deliverables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Deployment </a:t>
            </a:r>
            <a:r>
              <a:rPr lang="en-US" sz="1800" dirty="0">
                <a:solidFill>
                  <a:schemeClr val="tx1"/>
                </a:solidFill>
              </a:rPr>
              <a:t>of the platform to one environment could take day’s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Explosion 2 15"/>
          <p:cNvSpPr/>
          <p:nvPr/>
        </p:nvSpPr>
        <p:spPr>
          <a:xfrm>
            <a:off x="6300192" y="2492896"/>
            <a:ext cx="1179120" cy="1944216"/>
          </a:xfrm>
          <a:prstGeom prst="irregularSeal2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65712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Releasing to Production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29" y="1342880"/>
            <a:ext cx="8931414" cy="334699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39551" y="4869160"/>
            <a:ext cx="11302007" cy="1296144"/>
          </a:xfrm>
          <a:prstGeom prst="roundRect">
            <a:avLst>
              <a:gd name="adj" fmla="val 506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Releasing to production every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On average a release would take around a week from code commit to </a:t>
            </a:r>
            <a:r>
              <a:rPr lang="en-US" sz="1800" dirty="0" smtClean="0">
                <a:solidFill>
                  <a:schemeClr val="tx1"/>
                </a:solidFill>
              </a:rPr>
              <a:t>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Significant </a:t>
            </a:r>
            <a:r>
              <a:rPr lang="en-US" sz="1800" dirty="0">
                <a:solidFill>
                  <a:schemeClr val="tx1"/>
                </a:solidFill>
              </a:rPr>
              <a:t>lower defect count in releases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Deployment to one environment of the platform takes less then an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803574" y="554443"/>
            <a:ext cx="2973981" cy="788437"/>
            <a:chOff x="-1715079" y="2851980"/>
            <a:chExt cx="2973981" cy="788437"/>
          </a:xfrm>
        </p:grpSpPr>
        <p:sp>
          <p:nvSpPr>
            <p:cNvPr id="6" name="Rounded Rectangle 5"/>
            <p:cNvSpPr/>
            <p:nvPr/>
          </p:nvSpPr>
          <p:spPr>
            <a:xfrm>
              <a:off x="-1292121" y="2928424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3B59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100" dirty="0">
                <a:solidFill>
                  <a:srgbClr val="DC0506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-938962" y="2984589"/>
              <a:ext cx="219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B5997"/>
                  </a:solidFill>
                </a:rPr>
                <a:t>continuous delivery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67925" y="3261254"/>
              <a:ext cx="627499" cy="220787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-1715079" y="2851980"/>
              <a:ext cx="826831" cy="788437"/>
              <a:chOff x="-2241672" y="3916690"/>
              <a:chExt cx="1349274" cy="1349274"/>
            </a:xfrm>
          </p:grpSpPr>
          <p:sp>
            <p:nvSpPr>
              <p:cNvPr id="10" name="AutoShape 16" descr="Afbeeldingsresultaat voor icon command line laptop"/>
              <p:cNvSpPr>
                <a:spLocks noChangeAspect="1" noChangeArrowheads="1"/>
              </p:cNvSpPr>
              <p:nvPr/>
            </p:nvSpPr>
            <p:spPr bwMode="auto">
              <a:xfrm>
                <a:off x="-1719435" y="4452053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-2241672" y="3916690"/>
                <a:ext cx="1349274" cy="1349274"/>
                <a:chOff x="6808731" y="2866676"/>
                <a:chExt cx="1349274" cy="1349274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6808731" y="2866676"/>
                  <a:ext cx="1349274" cy="1349274"/>
                </a:xfrm>
                <a:prstGeom prst="ellipse">
                  <a:avLst/>
                </a:prstGeom>
                <a:solidFill>
                  <a:srgbClr val="3B5997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1200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&gt;_</a:t>
                  </a:r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7111360" y="3245972"/>
                  <a:ext cx="744017" cy="590682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endParaRPr lang="en-US" sz="1400" dirty="0" err="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14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environment setup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459070"/>
              </p:ext>
            </p:extLst>
          </p:nvPr>
        </p:nvGraphicFramePr>
        <p:xfrm>
          <a:off x="7377063" y="1628800"/>
          <a:ext cx="3616107" cy="361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2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47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01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Environment</a:t>
                      </a:r>
                      <a:endParaRPr kumimoji="0" lang="en-GB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Time</a:t>
                      </a:r>
                      <a:endParaRPr kumimoji="0" lang="en-GB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Tests</a:t>
                      </a:r>
                    </a:p>
                  </a:txBody>
                  <a:tcPr horzOverflow="overflow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Build Server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On Commit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Unit test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Integration unit test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Development </a:t>
                      </a:r>
                      <a:endParaRPr kumimoji="0" lang="en-GB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On Commit &amp; Daily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Automatic Regression test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Manual test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Test</a:t>
                      </a:r>
                      <a:endParaRPr kumimoji="0" lang="en-GB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On Demand &amp; Daily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Manual test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Performance test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Trunk</a:t>
                      </a:r>
                      <a:endParaRPr kumimoji="0" lang="en-GB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On Release &amp; Daily</a:t>
                      </a: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Automatic Regression test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Performance test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Manual smoke test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endParaRPr kumimoji="0" lang="en-GB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Integration Test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On Demand &amp;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Daily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Automatic Regression test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User acceptance test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Pre-production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On Release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User acceptance test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Real client test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endParaRPr kumimoji="0" lang="en-GB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Production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On Release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kumimoji="0" lang="en-GB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Validation test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23" y="1230396"/>
            <a:ext cx="4983773" cy="49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9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lessons learned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55575" y="1556792"/>
            <a:ext cx="10797952" cy="4176464"/>
          </a:xfrm>
          <a:prstGeom prst="roundRect">
            <a:avLst>
              <a:gd name="adj" fmla="val 506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Work closely together as one team instead of creating a vendor vs client relationship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 separation of teams based on onshore vs offshore. Mixed onshore &amp; offshore is the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Create mixed feature teams where business, dev. and ops are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Additional management required for offshore (Team lead/ Scrum master Onshore and Offshore).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Set clear guidelines on </a:t>
            </a:r>
            <a:r>
              <a:rPr lang="en-US" sz="1800" dirty="0" smtClean="0">
                <a:solidFill>
                  <a:schemeClr val="tx1"/>
                </a:solidFill>
              </a:rPr>
              <a:t>dev, </a:t>
            </a:r>
            <a:r>
              <a:rPr lang="en-US" sz="1800" dirty="0">
                <a:solidFill>
                  <a:schemeClr val="tx1"/>
                </a:solidFill>
              </a:rPr>
              <a:t>testing, automation, quality and enforce this through automatic tooling.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Mainline branching strategy is the key to enable continuous </a:t>
            </a:r>
            <a:r>
              <a:rPr lang="en-US" sz="1800" dirty="0" smtClean="0">
                <a:solidFill>
                  <a:schemeClr val="tx1"/>
                </a:solidFill>
              </a:rPr>
              <a:t>delivery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u="sng" dirty="0" smtClean="0">
                <a:solidFill>
                  <a:srgbClr val="DC0506"/>
                </a:solidFill>
              </a:rPr>
              <a:t>don’t </a:t>
            </a:r>
            <a:r>
              <a:rPr lang="en-US" sz="1800" u="sng" dirty="0">
                <a:solidFill>
                  <a:srgbClr val="DC0506"/>
                </a:solidFill>
              </a:rPr>
              <a:t>use feature branches</a:t>
            </a:r>
            <a:r>
              <a:rPr lang="en-US" sz="1800" u="sng" dirty="0" smtClean="0">
                <a:solidFill>
                  <a:srgbClr val="DC0506"/>
                </a:solidFill>
              </a:rPr>
              <a:t>!!</a:t>
            </a:r>
            <a:endParaRPr lang="en-US" sz="1800" u="sng" dirty="0">
              <a:solidFill>
                <a:srgbClr val="DC05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Don’t be afraid to choose a different direction if this fits better for </a:t>
            </a:r>
            <a:r>
              <a:rPr lang="en-US" sz="1800" dirty="0" smtClean="0">
                <a:solidFill>
                  <a:schemeClr val="tx1"/>
                </a:solidFill>
              </a:rPr>
              <a:t>your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9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0319" y="1484784"/>
            <a:ext cx="3849987" cy="2747555"/>
          </a:xfrm>
          <a:prstGeom prst="roundRect">
            <a:avLst>
              <a:gd name="adj" fmla="val 506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Focus </a:t>
            </a:r>
            <a:r>
              <a:rPr lang="en-US" sz="1800" dirty="0">
                <a:solidFill>
                  <a:schemeClr val="tx1"/>
                </a:solidFill>
              </a:rPr>
              <a:t>on creating </a:t>
            </a:r>
            <a:r>
              <a:rPr lang="en-US" sz="1800" u="sng" dirty="0">
                <a:solidFill>
                  <a:srgbClr val="DC0506"/>
                </a:solidFill>
              </a:rPr>
              <a:t>feature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Increase d</a:t>
            </a:r>
            <a:r>
              <a:rPr lang="en-US" sz="1800" dirty="0" smtClean="0">
                <a:solidFill>
                  <a:schemeClr val="tx1"/>
                </a:solidFill>
              </a:rPr>
              <a:t>evelopment </a:t>
            </a:r>
            <a:r>
              <a:rPr lang="en-US" sz="1800" u="sng" dirty="0">
                <a:solidFill>
                  <a:srgbClr val="DC0506"/>
                </a:solidFill>
              </a:rPr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Investigate </a:t>
            </a:r>
            <a:r>
              <a:rPr lang="en-US" sz="1800" u="sng" dirty="0" smtClean="0">
                <a:solidFill>
                  <a:srgbClr val="DC0506"/>
                </a:solidFill>
              </a:rPr>
              <a:t>cloud</a:t>
            </a:r>
            <a:r>
              <a:rPr lang="en-US" sz="1800" dirty="0" smtClean="0">
                <a:solidFill>
                  <a:srgbClr val="DC0506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possibilities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Improve </a:t>
            </a:r>
            <a:r>
              <a:rPr lang="en-US" sz="1800" u="sng" dirty="0">
                <a:solidFill>
                  <a:srgbClr val="DC0506"/>
                </a:solidFill>
              </a:rPr>
              <a:t>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DC0506"/>
                </a:solidFill>
              </a:rPr>
              <a:t>Continuous</a:t>
            </a:r>
            <a:r>
              <a:rPr lang="en-US" sz="1800" dirty="0">
                <a:solidFill>
                  <a:srgbClr val="DC0506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improvement</a:t>
            </a:r>
            <a:r>
              <a:rPr lang="en-US" sz="1800" dirty="0" smtClean="0">
                <a:solidFill>
                  <a:schemeClr val="tx1"/>
                </a:solidFill>
              </a:rPr>
              <a:t>!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884" t="18149" r="10085" b="10797"/>
          <a:stretch/>
        </p:blipFill>
        <p:spPr>
          <a:xfrm>
            <a:off x="9105255" y="1052736"/>
            <a:ext cx="2355458" cy="3397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4895" y="2167639"/>
            <a:ext cx="3024337" cy="193899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1800" dirty="0" smtClean="0"/>
              <a:t>“</a:t>
            </a:r>
            <a:r>
              <a:rPr lang="en-US" sz="1800" i="1" dirty="0" smtClean="0"/>
              <a:t>Any organization that designs a system will inevitably produce a design whose structure is a copy of the organization’s communication structure</a:t>
            </a:r>
            <a:r>
              <a:rPr lang="en-US" sz="1800" dirty="0" smtClean="0"/>
              <a:t>.”</a:t>
            </a:r>
          </a:p>
          <a:p>
            <a:r>
              <a:rPr lang="en-US" sz="1800" dirty="0" smtClean="0"/>
              <a:t>- Melvin E. Conway, 1967</a:t>
            </a:r>
          </a:p>
        </p:txBody>
      </p:sp>
      <p:sp>
        <p:nvSpPr>
          <p:cNvPr id="6" name="Rectangle 5"/>
          <p:cNvSpPr/>
          <p:nvPr/>
        </p:nvSpPr>
        <p:spPr>
          <a:xfrm>
            <a:off x="6152927" y="1503024"/>
            <a:ext cx="2292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1CBEDC"/>
                </a:solidFill>
              </a:rPr>
              <a:t>Conway’s Law</a:t>
            </a:r>
            <a:endParaRPr lang="en-US" b="1" dirty="0">
              <a:solidFill>
                <a:srgbClr val="1CBED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6303" y="6063576"/>
            <a:ext cx="4572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http://www.slideshare.net/RachelDavies/tech-talk-implicationsconwayslaw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0319" y="4477949"/>
            <a:ext cx="10369152" cy="1368152"/>
          </a:xfrm>
          <a:prstGeom prst="roundRect">
            <a:avLst>
              <a:gd name="adj" fmla="val 506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sz="1800" b="1" dirty="0">
                <a:solidFill>
                  <a:schemeClr val="tx1"/>
                </a:solidFill>
              </a:rPr>
              <a:t>What can we still learn</a:t>
            </a:r>
            <a:r>
              <a:rPr lang="en-US" sz="1800" b="1" dirty="0" smtClean="0">
                <a:solidFill>
                  <a:schemeClr val="tx1"/>
                </a:solidFill>
              </a:rPr>
              <a:t>:</a:t>
            </a:r>
            <a:br>
              <a:rPr lang="en-US" sz="1800" b="1" dirty="0" smtClean="0">
                <a:solidFill>
                  <a:schemeClr val="tx1"/>
                </a:solidFill>
              </a:rPr>
            </a:br>
            <a:endParaRPr lang="en-US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PCI compliancy in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Docker production experience on high profile, high load platforms, </a:t>
            </a:r>
            <a:r>
              <a:rPr lang="en-US" sz="1800" dirty="0" smtClean="0">
                <a:solidFill>
                  <a:schemeClr val="tx1"/>
                </a:solidFill>
              </a:rPr>
              <a:t>PCI </a:t>
            </a:r>
            <a:r>
              <a:rPr lang="en-US" sz="1800" dirty="0">
                <a:solidFill>
                  <a:schemeClr val="tx1"/>
                </a:solidFill>
              </a:rPr>
              <a:t>compliant </a:t>
            </a:r>
            <a:r>
              <a:rPr lang="en-US" sz="1800" dirty="0" smtClean="0">
                <a:solidFill>
                  <a:schemeClr val="tx1"/>
                </a:solidFill>
              </a:rPr>
              <a:t>environments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5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edia.guim.co.uk/2488cf2e47154bc393d06494e403200ffbeaf802/0_131_4584_2751/458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2405" r="18976" b="2410"/>
          <a:stretch/>
        </p:blipFill>
        <p:spPr bwMode="auto">
          <a:xfrm>
            <a:off x="-126124" y="0"/>
            <a:ext cx="12287962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31330" y="0"/>
            <a:ext cx="12287962" cy="615553"/>
          </a:xfrm>
          <a:prstGeom prst="rect">
            <a:avLst/>
          </a:prstGeom>
          <a:solidFill>
            <a:srgbClr val="000000">
              <a:alpha val="30196"/>
            </a:srgbClr>
          </a:solidFill>
          <a:effectLst>
            <a:innerShdw blurRad="114300">
              <a:prstClr val="black"/>
            </a:innerShdw>
          </a:effectLst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be afraid to change!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835695" y="5695676"/>
            <a:ext cx="7773615" cy="863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 information:</a:t>
            </a:r>
            <a:br>
              <a: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Vincent van </a:t>
            </a:r>
            <a:r>
              <a:rPr lang="en-US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Kooten, Ingenico </a:t>
            </a:r>
            <a:r>
              <a:rPr lang="en-US" sz="14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ePayments</a:t>
            </a:r>
            <a:r>
              <a:rPr lang="en-US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www.linkedin.com/in/vincentvankooten</a:t>
            </a:r>
            <a:r>
              <a:rPr lang="en-US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Gebrian uit de </a:t>
            </a:r>
            <a:r>
              <a:rPr lang="en-US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Bulten, Accenture </a:t>
            </a:r>
            <a:r>
              <a:rPr lang="en-US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sz="14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www.linkedin.com/in/gebrian-uit-de-bulten-84974532</a:t>
            </a:r>
            <a:endParaRPr lang="en-US" sz="1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95676"/>
            <a:ext cx="1324612" cy="86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632647" y="6597352"/>
            <a:ext cx="84249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Image source: https://www.theguardian.com/sport/picture/2016/may/26/sport-picture-of-the-day-sparks-fly-in-monaco-for-max-verstappen#img-1</a:t>
            </a:r>
          </a:p>
        </p:txBody>
      </p:sp>
    </p:spTree>
    <p:extLst>
      <p:ext uri="{BB962C8B-B14F-4D97-AF65-F5344CB8AC3E}">
        <p14:creationId xmlns:p14="http://schemas.microsoft.com/office/powerpoint/2010/main" val="572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quoteslike.com/images/39/dr-evil-air-quotes-laser-dr-evil-air-quotes-laser-kclO6Q-quot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32" b="24766"/>
          <a:stretch/>
        </p:blipFill>
        <p:spPr bwMode="auto">
          <a:xfrm>
            <a:off x="0" y="-1269999"/>
            <a:ext cx="12161838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5013175"/>
            <a:ext cx="12161838" cy="55399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What is a “Payment Service Provider” ?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76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turn your </a:t>
            </a:r>
            <a:r>
              <a:rPr lang="en-US" dirty="0" smtClean="0"/>
              <a:t>payment complexity </a:t>
            </a:r>
            <a:r>
              <a:rPr lang="en-US" dirty="0"/>
              <a:t>…</a:t>
            </a:r>
          </a:p>
        </p:txBody>
      </p:sp>
      <p:pic>
        <p:nvPicPr>
          <p:cNvPr id="3" name="Picture 3" descr="ACQUIRERS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359" y="4672984"/>
            <a:ext cx="1996440" cy="1222171"/>
          </a:xfrm>
          <a:prstGeom prst="rect">
            <a:avLst/>
          </a:prstGeom>
        </p:spPr>
      </p:pic>
      <p:pic>
        <p:nvPicPr>
          <p:cNvPr id="4" name="Picture 5" descr="ISSUING BANK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4385" y="1297409"/>
            <a:ext cx="1018952" cy="602283"/>
          </a:xfrm>
          <a:prstGeom prst="rect">
            <a:avLst/>
          </a:prstGeom>
        </p:spPr>
      </p:pic>
      <p:pic>
        <p:nvPicPr>
          <p:cNvPr id="5" name="Picture 5" descr="ISSUING BANK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4385" y="2150438"/>
            <a:ext cx="1018952" cy="602283"/>
          </a:xfrm>
          <a:prstGeom prst="rect">
            <a:avLst/>
          </a:prstGeom>
        </p:spPr>
      </p:pic>
      <p:pic>
        <p:nvPicPr>
          <p:cNvPr id="6" name="Picture 5" descr="ISSUING BANK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4385" y="3003467"/>
            <a:ext cx="1018952" cy="602283"/>
          </a:xfrm>
          <a:prstGeom prst="rect">
            <a:avLst/>
          </a:prstGeom>
        </p:spPr>
      </p:pic>
      <p:pic>
        <p:nvPicPr>
          <p:cNvPr id="7" name="Picture 3" descr="ACQUIRERS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359" y="3017171"/>
            <a:ext cx="1996440" cy="1222171"/>
          </a:xfrm>
          <a:prstGeom prst="rect">
            <a:avLst/>
          </a:prstGeom>
        </p:spPr>
      </p:pic>
      <p:cxnSp>
        <p:nvCxnSpPr>
          <p:cNvPr id="8" name="Gerade Verbindung 121"/>
          <p:cNvCxnSpPr/>
          <p:nvPr/>
        </p:nvCxnSpPr>
        <p:spPr>
          <a:xfrm flipV="1">
            <a:off x="3200599" y="1681268"/>
            <a:ext cx="5832648" cy="1530993"/>
          </a:xfrm>
          <a:prstGeom prst="line">
            <a:avLst/>
          </a:prstGeom>
          <a:ln>
            <a:solidFill>
              <a:schemeClr val="tx2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22"/>
          <p:cNvCxnSpPr/>
          <p:nvPr/>
        </p:nvCxnSpPr>
        <p:spPr>
          <a:xfrm flipV="1">
            <a:off x="3272607" y="2475761"/>
            <a:ext cx="5904656" cy="895621"/>
          </a:xfrm>
          <a:prstGeom prst="line">
            <a:avLst/>
          </a:prstGeom>
          <a:ln>
            <a:solidFill>
              <a:schemeClr val="tx2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23"/>
          <p:cNvCxnSpPr/>
          <p:nvPr/>
        </p:nvCxnSpPr>
        <p:spPr>
          <a:xfrm flipV="1">
            <a:off x="3408986" y="3212262"/>
            <a:ext cx="5768277" cy="302598"/>
          </a:xfrm>
          <a:prstGeom prst="line">
            <a:avLst/>
          </a:prstGeom>
          <a:ln>
            <a:solidFill>
              <a:schemeClr val="tx2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24"/>
          <p:cNvCxnSpPr/>
          <p:nvPr/>
        </p:nvCxnSpPr>
        <p:spPr>
          <a:xfrm>
            <a:off x="3272607" y="3731425"/>
            <a:ext cx="6051778" cy="515649"/>
          </a:xfrm>
          <a:prstGeom prst="line">
            <a:avLst/>
          </a:prstGeom>
          <a:ln>
            <a:solidFill>
              <a:schemeClr val="tx2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7"/>
          <p:cNvCxnSpPr/>
          <p:nvPr/>
        </p:nvCxnSpPr>
        <p:spPr>
          <a:xfrm>
            <a:off x="3408986" y="3628256"/>
            <a:ext cx="5915399" cy="1044728"/>
          </a:xfrm>
          <a:prstGeom prst="line">
            <a:avLst/>
          </a:prstGeom>
          <a:ln>
            <a:solidFill>
              <a:schemeClr val="tx2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28"/>
          <p:cNvCxnSpPr/>
          <p:nvPr/>
        </p:nvCxnSpPr>
        <p:spPr>
          <a:xfrm>
            <a:off x="3272607" y="3856496"/>
            <a:ext cx="6051778" cy="1359036"/>
          </a:xfrm>
          <a:prstGeom prst="line">
            <a:avLst/>
          </a:prstGeom>
          <a:ln>
            <a:solidFill>
              <a:schemeClr val="tx2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9"/>
          <p:cNvCxnSpPr/>
          <p:nvPr/>
        </p:nvCxnSpPr>
        <p:spPr>
          <a:xfrm flipV="1">
            <a:off x="2912567" y="1538691"/>
            <a:ext cx="6120680" cy="189620"/>
          </a:xfrm>
          <a:prstGeom prst="line">
            <a:avLst/>
          </a:prstGeom>
          <a:ln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1270012" y="4203953"/>
            <a:ext cx="2138974" cy="169277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sz="1100" b="1" dirty="0" smtClean="0"/>
              <a:t>Merchant Back-Office Systems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5212823" y="1719113"/>
            <a:ext cx="2020224" cy="246221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de-DE" sz="1600" b="1" dirty="0" err="1" smtClean="0">
                <a:solidFill>
                  <a:schemeClr val="accent4"/>
                </a:solidFill>
              </a:rPr>
              <a:t>ProcessTransaction</a:t>
            </a:r>
            <a:endParaRPr lang="de-DE" sz="1600" b="1" dirty="0" smtClean="0">
              <a:solidFill>
                <a:schemeClr val="accent4"/>
              </a:solidFill>
            </a:endParaRPr>
          </a:p>
        </p:txBody>
      </p:sp>
      <p:sp>
        <p:nvSpPr>
          <p:cNvPr id="18" name="Textfeld 34"/>
          <p:cNvSpPr txBox="1"/>
          <p:nvPr/>
        </p:nvSpPr>
        <p:spPr>
          <a:xfrm>
            <a:off x="10258151" y="1369414"/>
            <a:ext cx="1151360" cy="33855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de-DE" sz="1100" b="1" dirty="0" smtClean="0"/>
              <a:t>Euro/GBP </a:t>
            </a:r>
            <a:br>
              <a:rPr lang="de-DE" sz="1100" b="1" dirty="0" smtClean="0"/>
            </a:br>
            <a:r>
              <a:rPr lang="de-DE" sz="1100" b="1" dirty="0" err="1" smtClean="0"/>
              <a:t>Acquirer</a:t>
            </a:r>
            <a:endParaRPr lang="de-DE" sz="1100" b="1" dirty="0" smtClean="0"/>
          </a:p>
        </p:txBody>
      </p:sp>
      <p:sp>
        <p:nvSpPr>
          <p:cNvPr id="19" name="Textfeld 39"/>
          <p:cNvSpPr txBox="1"/>
          <p:nvPr/>
        </p:nvSpPr>
        <p:spPr>
          <a:xfrm>
            <a:off x="10258151" y="1973567"/>
            <a:ext cx="792088" cy="33855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de-DE" sz="1100" b="1" dirty="0" smtClean="0"/>
              <a:t>USD </a:t>
            </a:r>
            <a:r>
              <a:rPr lang="de-DE" sz="1100" b="1" dirty="0" err="1" smtClean="0"/>
              <a:t>Acquirer</a:t>
            </a:r>
            <a:endParaRPr lang="de-DE" sz="1100" b="1" dirty="0" smtClean="0"/>
          </a:p>
        </p:txBody>
      </p:sp>
      <p:sp>
        <p:nvSpPr>
          <p:cNvPr id="20" name="Textfeld 43"/>
          <p:cNvSpPr txBox="1"/>
          <p:nvPr/>
        </p:nvSpPr>
        <p:spPr>
          <a:xfrm>
            <a:off x="10258151" y="2673778"/>
            <a:ext cx="647304" cy="33855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de-DE" sz="1100" b="1" dirty="0" err="1" smtClean="0"/>
              <a:t>Asia</a:t>
            </a:r>
            <a:r>
              <a:rPr lang="de-DE" sz="1100" b="1" dirty="0" smtClean="0"/>
              <a:t> </a:t>
            </a:r>
            <a:r>
              <a:rPr lang="de-DE" sz="1100" b="1" dirty="0" err="1" smtClean="0"/>
              <a:t>Acquirer</a:t>
            </a:r>
            <a:endParaRPr lang="de-DE" sz="1100" b="1" dirty="0" smtClean="0"/>
          </a:p>
        </p:txBody>
      </p:sp>
      <p:pic>
        <p:nvPicPr>
          <p:cNvPr id="21" name="Bild 44" descr="2000px-PayPal_logo.svg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3287" y="4582897"/>
            <a:ext cx="864096" cy="230283"/>
          </a:xfrm>
          <a:prstGeom prst="rect">
            <a:avLst/>
          </a:prstGeom>
        </p:spPr>
      </p:pic>
      <p:pic>
        <p:nvPicPr>
          <p:cNvPr id="22" name="Bild 45" descr="alipay_logo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081" y="5063926"/>
            <a:ext cx="764294" cy="303212"/>
          </a:xfrm>
          <a:prstGeom prst="rect">
            <a:avLst/>
          </a:prstGeom>
        </p:spPr>
      </p:pic>
      <p:sp>
        <p:nvSpPr>
          <p:cNvPr id="23" name="Textfeld 63"/>
          <p:cNvSpPr txBox="1"/>
          <p:nvPr/>
        </p:nvSpPr>
        <p:spPr>
          <a:xfrm>
            <a:off x="10258151" y="4005064"/>
            <a:ext cx="1151360" cy="1692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de-DE" sz="1100" b="1" dirty="0" err="1" smtClean="0"/>
              <a:t>Netherlands</a:t>
            </a:r>
            <a:endParaRPr lang="de-DE" sz="1100" b="1" dirty="0" smtClean="0"/>
          </a:p>
        </p:txBody>
      </p:sp>
      <p:sp>
        <p:nvSpPr>
          <p:cNvPr id="25" name="Textfeld 65"/>
          <p:cNvSpPr txBox="1"/>
          <p:nvPr/>
        </p:nvSpPr>
        <p:spPr>
          <a:xfrm>
            <a:off x="10258151" y="4825802"/>
            <a:ext cx="719312" cy="1692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de-DE" sz="1100" b="1" dirty="0" err="1" smtClean="0"/>
              <a:t>Wallets</a:t>
            </a:r>
            <a:endParaRPr lang="de-DE" sz="1100" b="1" dirty="0" smtClean="0"/>
          </a:p>
        </p:txBody>
      </p:sp>
      <p:grpSp>
        <p:nvGrpSpPr>
          <p:cNvPr id="26" name="Gruppierung 4095"/>
          <p:cNvGrpSpPr/>
          <p:nvPr/>
        </p:nvGrpSpPr>
        <p:grpSpPr>
          <a:xfrm>
            <a:off x="9537303" y="5617885"/>
            <a:ext cx="576064" cy="576064"/>
            <a:chOff x="6876256" y="5445224"/>
            <a:chExt cx="432048" cy="432048"/>
          </a:xfrm>
        </p:grpSpPr>
        <p:sp>
          <p:nvSpPr>
            <p:cNvPr id="27" name="Oval 26"/>
            <p:cNvSpPr/>
            <p:nvPr/>
          </p:nvSpPr>
          <p:spPr>
            <a:xfrm>
              <a:off x="6876256" y="5445224"/>
              <a:ext cx="432048" cy="4320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 err="1" smtClean="0"/>
            </a:p>
          </p:txBody>
        </p:sp>
        <p:pic>
          <p:nvPicPr>
            <p:cNvPr id="28" name="Picture 27" descr="Multicurrency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8037" y="5557174"/>
              <a:ext cx="248487" cy="208148"/>
            </a:xfrm>
            <a:prstGeom prst="rect">
              <a:avLst/>
            </a:prstGeom>
          </p:spPr>
        </p:pic>
      </p:grpSp>
      <p:sp>
        <p:nvSpPr>
          <p:cNvPr id="29" name="Textfeld 71"/>
          <p:cNvSpPr txBox="1"/>
          <p:nvPr/>
        </p:nvSpPr>
        <p:spPr>
          <a:xfrm>
            <a:off x="10258151" y="5789946"/>
            <a:ext cx="1151360" cy="1692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de-DE" sz="1100" b="1" dirty="0" smtClean="0"/>
              <a:t>... </a:t>
            </a:r>
            <a:r>
              <a:rPr lang="de-DE" sz="1100" b="1" dirty="0" err="1" smtClean="0"/>
              <a:t>and</a:t>
            </a:r>
            <a:r>
              <a:rPr lang="de-DE" sz="1100" b="1" dirty="0" smtClean="0"/>
              <a:t> </a:t>
            </a:r>
            <a:r>
              <a:rPr lang="de-DE" sz="1100" b="1" dirty="0" err="1" smtClean="0"/>
              <a:t>others</a:t>
            </a:r>
            <a:endParaRPr lang="de-DE" sz="1100" b="1" dirty="0" smtClean="0"/>
          </a:p>
        </p:txBody>
      </p:sp>
      <p:cxnSp>
        <p:nvCxnSpPr>
          <p:cNvPr id="30" name="Gerade Verbindung 93"/>
          <p:cNvCxnSpPr/>
          <p:nvPr/>
        </p:nvCxnSpPr>
        <p:spPr>
          <a:xfrm>
            <a:off x="3036799" y="1959312"/>
            <a:ext cx="6140464" cy="370888"/>
          </a:xfrm>
          <a:prstGeom prst="line">
            <a:avLst/>
          </a:prstGeom>
          <a:ln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97"/>
          <p:cNvCxnSpPr/>
          <p:nvPr/>
        </p:nvCxnSpPr>
        <p:spPr>
          <a:xfrm>
            <a:off x="2912567" y="2160359"/>
            <a:ext cx="6264696" cy="851973"/>
          </a:xfrm>
          <a:prstGeom prst="line">
            <a:avLst/>
          </a:prstGeom>
          <a:ln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99"/>
          <p:cNvCxnSpPr/>
          <p:nvPr/>
        </p:nvCxnSpPr>
        <p:spPr>
          <a:xfrm>
            <a:off x="2912567" y="2330200"/>
            <a:ext cx="6411818" cy="1764123"/>
          </a:xfrm>
          <a:prstGeom prst="line">
            <a:avLst/>
          </a:prstGeom>
          <a:ln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1"/>
          <p:cNvCxnSpPr/>
          <p:nvPr/>
        </p:nvCxnSpPr>
        <p:spPr>
          <a:xfrm>
            <a:off x="3036799" y="2431583"/>
            <a:ext cx="6140464" cy="2151314"/>
          </a:xfrm>
          <a:prstGeom prst="line">
            <a:avLst/>
          </a:prstGeom>
          <a:ln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103"/>
          <p:cNvCxnSpPr/>
          <p:nvPr/>
        </p:nvCxnSpPr>
        <p:spPr>
          <a:xfrm>
            <a:off x="2912567" y="2507286"/>
            <a:ext cx="6411818" cy="2599879"/>
          </a:xfrm>
          <a:prstGeom prst="line">
            <a:avLst/>
          </a:prstGeom>
          <a:ln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110"/>
          <p:cNvCxnSpPr/>
          <p:nvPr/>
        </p:nvCxnSpPr>
        <p:spPr>
          <a:xfrm>
            <a:off x="2912567" y="2645038"/>
            <a:ext cx="6411818" cy="3107863"/>
          </a:xfrm>
          <a:prstGeom prst="line">
            <a:avLst/>
          </a:prstGeom>
          <a:ln>
            <a:solidFill>
              <a:schemeClr val="accent4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166"/>
          <p:cNvSpPr txBox="1"/>
          <p:nvPr/>
        </p:nvSpPr>
        <p:spPr>
          <a:xfrm>
            <a:off x="5688074" y="3501008"/>
            <a:ext cx="104091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de-DE" sz="1600" b="1" dirty="0" smtClean="0">
                <a:solidFill>
                  <a:schemeClr val="tx2"/>
                </a:solidFill>
              </a:rPr>
              <a:t>Reporting</a:t>
            </a:r>
          </a:p>
        </p:txBody>
      </p:sp>
      <p:cxnSp>
        <p:nvCxnSpPr>
          <p:cNvPr id="39" name="Gerade Verbindung 177"/>
          <p:cNvCxnSpPr/>
          <p:nvPr/>
        </p:nvCxnSpPr>
        <p:spPr>
          <a:xfrm flipV="1">
            <a:off x="3408986" y="4813181"/>
            <a:ext cx="5915399" cy="682439"/>
          </a:xfrm>
          <a:prstGeom prst="line">
            <a:avLst/>
          </a:prstGeom>
          <a:ln>
            <a:solidFill>
              <a:srgbClr val="0033A1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180"/>
          <p:cNvCxnSpPr/>
          <p:nvPr/>
        </p:nvCxnSpPr>
        <p:spPr>
          <a:xfrm flipV="1">
            <a:off x="3272607" y="5315598"/>
            <a:ext cx="6051778" cy="437303"/>
          </a:xfrm>
          <a:prstGeom prst="line">
            <a:avLst/>
          </a:prstGeom>
          <a:ln>
            <a:solidFill>
              <a:srgbClr val="0033A1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188"/>
          <p:cNvSpPr txBox="1"/>
          <p:nvPr/>
        </p:nvSpPr>
        <p:spPr>
          <a:xfrm>
            <a:off x="5576863" y="5589240"/>
            <a:ext cx="143993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de-DE" sz="1600" b="1" dirty="0" smtClean="0">
                <a:solidFill>
                  <a:srgbClr val="0033A1"/>
                </a:solidFill>
              </a:rPr>
              <a:t>Fund Transfer</a:t>
            </a:r>
          </a:p>
        </p:txBody>
      </p:sp>
      <p:sp>
        <p:nvSpPr>
          <p:cNvPr id="43" name="Textfeld 193"/>
          <p:cNvSpPr txBox="1"/>
          <p:nvPr/>
        </p:nvSpPr>
        <p:spPr>
          <a:xfrm>
            <a:off x="1461214" y="2475761"/>
            <a:ext cx="1154731" cy="169277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de-DE" sz="1100" b="1" dirty="0" smtClean="0"/>
              <a:t>Check Out </a:t>
            </a:r>
            <a:r>
              <a:rPr lang="de-DE" sz="1100" b="1" dirty="0"/>
              <a:t>P</a:t>
            </a:r>
            <a:r>
              <a:rPr lang="de-DE" sz="1100" b="1" dirty="0" smtClean="0"/>
              <a:t>age</a:t>
            </a:r>
          </a:p>
        </p:txBody>
      </p:sp>
      <p:pic>
        <p:nvPicPr>
          <p:cNvPr id="44" name="Bild 46" descr="ideal-logo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8807" y="3856496"/>
            <a:ext cx="538537" cy="475655"/>
          </a:xfrm>
          <a:prstGeom prst="rect">
            <a:avLst/>
          </a:prstGeom>
        </p:spPr>
      </p:pic>
      <p:cxnSp>
        <p:nvCxnSpPr>
          <p:cNvPr id="45" name="Gerade Verbindung 129"/>
          <p:cNvCxnSpPr/>
          <p:nvPr/>
        </p:nvCxnSpPr>
        <p:spPr>
          <a:xfrm flipV="1">
            <a:off x="3408986" y="2673778"/>
            <a:ext cx="5768277" cy="2152024"/>
          </a:xfrm>
          <a:prstGeom prst="line">
            <a:avLst/>
          </a:prstGeom>
          <a:ln>
            <a:solidFill>
              <a:srgbClr val="0033A1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173"/>
          <p:cNvCxnSpPr/>
          <p:nvPr/>
        </p:nvCxnSpPr>
        <p:spPr>
          <a:xfrm flipV="1">
            <a:off x="3408986" y="3430222"/>
            <a:ext cx="5768277" cy="1633704"/>
          </a:xfrm>
          <a:prstGeom prst="line">
            <a:avLst/>
          </a:prstGeom>
          <a:ln>
            <a:solidFill>
              <a:srgbClr val="0033A1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175"/>
          <p:cNvCxnSpPr/>
          <p:nvPr/>
        </p:nvCxnSpPr>
        <p:spPr>
          <a:xfrm flipV="1">
            <a:off x="3272607" y="4288592"/>
            <a:ext cx="5904656" cy="995477"/>
          </a:xfrm>
          <a:prstGeom prst="line">
            <a:avLst/>
          </a:prstGeom>
          <a:ln>
            <a:solidFill>
              <a:srgbClr val="0033A1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186"/>
          <p:cNvCxnSpPr/>
          <p:nvPr/>
        </p:nvCxnSpPr>
        <p:spPr>
          <a:xfrm>
            <a:off x="3408986" y="5874584"/>
            <a:ext cx="5915399" cy="84639"/>
          </a:xfrm>
          <a:prstGeom prst="line">
            <a:avLst/>
          </a:prstGeom>
          <a:ln>
            <a:solidFill>
              <a:srgbClr val="0033A1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128"/>
          <p:cNvCxnSpPr/>
          <p:nvPr/>
        </p:nvCxnSpPr>
        <p:spPr>
          <a:xfrm>
            <a:off x="3272607" y="4033713"/>
            <a:ext cx="6051778" cy="1861442"/>
          </a:xfrm>
          <a:prstGeom prst="line">
            <a:avLst/>
          </a:prstGeom>
          <a:ln>
            <a:solidFill>
              <a:schemeClr val="tx2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15"/>
          <p:cNvSpPr txBox="1"/>
          <p:nvPr/>
        </p:nvSpPr>
        <p:spPr>
          <a:xfrm>
            <a:off x="1669604" y="5919514"/>
            <a:ext cx="737950" cy="169277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sz="1100" b="1" dirty="0" smtClean="0"/>
              <a:t>Merchant </a:t>
            </a:r>
          </a:p>
        </p:txBody>
      </p:sp>
      <p:grpSp>
        <p:nvGrpSpPr>
          <p:cNvPr id="51" name="Gruppierung 97"/>
          <p:cNvGrpSpPr/>
          <p:nvPr/>
        </p:nvGrpSpPr>
        <p:grpSpPr>
          <a:xfrm>
            <a:off x="1695679" y="1556792"/>
            <a:ext cx="685800" cy="685800"/>
            <a:chOff x="5334000" y="3032125"/>
            <a:chExt cx="914400" cy="914400"/>
          </a:xfrm>
          <a:solidFill>
            <a:schemeClr val="accent1"/>
          </a:solidFill>
        </p:grpSpPr>
        <p:sp>
          <p:nvSpPr>
            <p:cNvPr id="52" name="Shape 2218"/>
            <p:cNvSpPr/>
            <p:nvPr/>
          </p:nvSpPr>
          <p:spPr>
            <a:xfrm>
              <a:off x="5334000" y="3032125"/>
              <a:ext cx="914400" cy="91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>
                <a:latin typeface="Arial"/>
                <a:cs typeface="Arial"/>
              </a:endParaRPr>
            </a:p>
          </p:txBody>
        </p:sp>
        <p:pic>
          <p:nvPicPr>
            <p:cNvPr id="53" name="Bild 99" descr="icons.png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" b="-2"/>
            <a:stretch/>
          </p:blipFill>
          <p:spPr>
            <a:xfrm>
              <a:off x="5460999" y="3198091"/>
              <a:ext cx="675409" cy="545234"/>
            </a:xfrm>
            <a:prstGeom prst="rect">
              <a:avLst/>
            </a:prstGeom>
            <a:noFill/>
          </p:spPr>
        </p:pic>
      </p:grpSp>
      <p:cxnSp>
        <p:nvCxnSpPr>
          <p:cNvPr id="91" name="Gerade Verbindung 129"/>
          <p:cNvCxnSpPr/>
          <p:nvPr/>
        </p:nvCxnSpPr>
        <p:spPr>
          <a:xfrm flipV="1">
            <a:off x="3272607" y="1885730"/>
            <a:ext cx="5827687" cy="2697167"/>
          </a:xfrm>
          <a:prstGeom prst="line">
            <a:avLst/>
          </a:prstGeom>
          <a:ln>
            <a:solidFill>
              <a:srgbClr val="0033A1"/>
            </a:solidFill>
            <a:headEnd type="triangle" w="lg" len="lg"/>
            <a:tail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into something easy!</a:t>
            </a:r>
          </a:p>
        </p:txBody>
      </p:sp>
      <p:sp>
        <p:nvSpPr>
          <p:cNvPr id="3" name="Shape 1908"/>
          <p:cNvSpPr/>
          <p:nvPr/>
        </p:nvSpPr>
        <p:spPr>
          <a:xfrm>
            <a:off x="5134623" y="1340768"/>
            <a:ext cx="1676400" cy="44644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76200" cap="flat" cmpd="sng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584200">
              <a:lnSpc>
                <a:spcPct val="100000"/>
              </a:lnSpc>
              <a:spcBef>
                <a:spcPts val="0"/>
              </a:spcBef>
              <a:defRPr sz="2500" cap="all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lvl="1" algn="ctr"/>
            <a:endParaRPr lang="en-US" sz="13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CQUIRERS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956" y="2863861"/>
            <a:ext cx="1138281" cy="696827"/>
          </a:xfrm>
          <a:prstGeom prst="rect">
            <a:avLst/>
          </a:prstGeom>
        </p:spPr>
      </p:pic>
      <p:grpSp>
        <p:nvGrpSpPr>
          <p:cNvPr id="5" name="Gruppierung 97"/>
          <p:cNvGrpSpPr/>
          <p:nvPr/>
        </p:nvGrpSpPr>
        <p:grpSpPr>
          <a:xfrm>
            <a:off x="1425550" y="1820416"/>
            <a:ext cx="685800" cy="685800"/>
            <a:chOff x="5334000" y="3032125"/>
            <a:chExt cx="914400" cy="914400"/>
          </a:xfrm>
          <a:solidFill>
            <a:schemeClr val="accent1"/>
          </a:solidFill>
        </p:grpSpPr>
        <p:sp>
          <p:nvSpPr>
            <p:cNvPr id="6" name="Shape 2218"/>
            <p:cNvSpPr/>
            <p:nvPr/>
          </p:nvSpPr>
          <p:spPr>
            <a:xfrm>
              <a:off x="5334000" y="3032125"/>
              <a:ext cx="914400" cy="914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>
                <a:latin typeface="Arial"/>
                <a:cs typeface="Arial"/>
              </a:endParaRPr>
            </a:p>
          </p:txBody>
        </p:sp>
        <p:pic>
          <p:nvPicPr>
            <p:cNvPr id="7" name="Bild 99" descr="icons.pn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" b="-2"/>
            <a:stretch/>
          </p:blipFill>
          <p:spPr>
            <a:xfrm>
              <a:off x="5460999" y="3198091"/>
              <a:ext cx="675409" cy="545234"/>
            </a:xfrm>
            <a:prstGeom prst="rect">
              <a:avLst/>
            </a:prstGeom>
            <a:noFill/>
          </p:spPr>
        </p:pic>
      </p:grp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2872780" y="1955085"/>
            <a:ext cx="1398588" cy="17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4F4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Process</a:t>
            </a:r>
            <a:r>
              <a:rPr kumimoji="0" lang="nl-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nl-NL" sz="9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transaction</a:t>
            </a: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9" name="Rectangle 31"/>
          <p:cNvSpPr>
            <a:spLocks noChangeArrowheads="1"/>
          </p:cNvSpPr>
          <p:nvPr/>
        </p:nvSpPr>
        <p:spPr bwMode="auto">
          <a:xfrm>
            <a:off x="3068043" y="4106419"/>
            <a:ext cx="100806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4F4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Funds transfer</a:t>
            </a: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" name="Rectangle 40"/>
          <p:cNvSpPr>
            <a:spLocks noChangeArrowheads="1"/>
          </p:cNvSpPr>
          <p:nvPr/>
        </p:nvSpPr>
        <p:spPr bwMode="auto">
          <a:xfrm>
            <a:off x="3068043" y="2872931"/>
            <a:ext cx="1008063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4F4F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Reporting</a:t>
            </a:r>
            <a:endParaRPr kumimoji="0" 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6" name="Straight Arrow Connector 47"/>
          <p:cNvCxnSpPr/>
          <p:nvPr/>
        </p:nvCxnSpPr>
        <p:spPr>
          <a:xfrm flipH="1">
            <a:off x="2263751" y="2201416"/>
            <a:ext cx="3607501" cy="0"/>
          </a:xfrm>
          <a:prstGeom prst="straightConnector1">
            <a:avLst/>
          </a:prstGeom>
          <a:noFill/>
          <a:ln w="19050" cap="rnd" cmpd="sng" algn="ctr">
            <a:solidFill>
              <a:srgbClr val="C000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7" name="Freeform 16"/>
          <p:cNvSpPr/>
          <p:nvPr/>
        </p:nvSpPr>
        <p:spPr>
          <a:xfrm>
            <a:off x="6914501" y="1810892"/>
            <a:ext cx="2182444" cy="695325"/>
          </a:xfrm>
          <a:custGeom>
            <a:avLst/>
            <a:gdLst>
              <a:gd name="connsiteX0" fmla="*/ 0 w 1866900"/>
              <a:gd name="connsiteY0" fmla="*/ 16510 h 207010"/>
              <a:gd name="connsiteX1" fmla="*/ 624840 w 1866900"/>
              <a:gd name="connsiteY1" fmla="*/ 16510 h 207010"/>
              <a:gd name="connsiteX2" fmla="*/ 1249680 w 1866900"/>
              <a:gd name="connsiteY2" fmla="*/ 115570 h 207010"/>
              <a:gd name="connsiteX3" fmla="*/ 1866900 w 1866900"/>
              <a:gd name="connsiteY3" fmla="*/ 207010 h 207010"/>
              <a:gd name="connsiteX0" fmla="*/ 0 w 1866900"/>
              <a:gd name="connsiteY0" fmla="*/ 0 h 190500"/>
              <a:gd name="connsiteX1" fmla="*/ 1249680 w 1866900"/>
              <a:gd name="connsiteY1" fmla="*/ 99060 h 190500"/>
              <a:gd name="connsiteX2" fmla="*/ 1866900 w 1866900"/>
              <a:gd name="connsiteY2" fmla="*/ 190500 h 190500"/>
              <a:gd name="connsiteX0" fmla="*/ 0 w 1866900"/>
              <a:gd name="connsiteY0" fmla="*/ 0 h 190500"/>
              <a:gd name="connsiteX1" fmla="*/ 1866900 w 1866900"/>
              <a:gd name="connsiteY1" fmla="*/ 190500 h 190500"/>
              <a:gd name="connsiteX0" fmla="*/ 0 w 1844040"/>
              <a:gd name="connsiteY0" fmla="*/ 0 h 495300"/>
              <a:gd name="connsiteX1" fmla="*/ 1844040 w 1844040"/>
              <a:gd name="connsiteY1" fmla="*/ 495300 h 495300"/>
              <a:gd name="connsiteX0" fmla="*/ 0 w 1844040"/>
              <a:gd name="connsiteY0" fmla="*/ 71120 h 566420"/>
              <a:gd name="connsiteX1" fmla="*/ 1844040 w 1844040"/>
              <a:gd name="connsiteY1" fmla="*/ 566420 h 566420"/>
              <a:gd name="connsiteX0" fmla="*/ 0 w 1844040"/>
              <a:gd name="connsiteY0" fmla="*/ 71120 h 584200"/>
              <a:gd name="connsiteX1" fmla="*/ 1844040 w 1844040"/>
              <a:gd name="connsiteY1" fmla="*/ 56642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4040" h="584200">
                <a:moveTo>
                  <a:pt x="0" y="71120"/>
                </a:moveTo>
                <a:cubicBezTo>
                  <a:pt x="835660" y="0"/>
                  <a:pt x="1075055" y="584200"/>
                  <a:pt x="1844040" y="566420"/>
                </a:cubicBezTo>
              </a:path>
            </a:pathLst>
          </a:custGeom>
          <a:noFill/>
          <a:ln w="19050" cap="rnd" cmpd="sng" algn="ctr">
            <a:solidFill>
              <a:srgbClr val="C00000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914501" y="1937891"/>
            <a:ext cx="2182444" cy="827768"/>
          </a:xfrm>
          <a:custGeom>
            <a:avLst/>
            <a:gdLst>
              <a:gd name="connsiteX0" fmla="*/ 0 w 1866900"/>
              <a:gd name="connsiteY0" fmla="*/ 16510 h 207010"/>
              <a:gd name="connsiteX1" fmla="*/ 624840 w 1866900"/>
              <a:gd name="connsiteY1" fmla="*/ 16510 h 207010"/>
              <a:gd name="connsiteX2" fmla="*/ 1249680 w 1866900"/>
              <a:gd name="connsiteY2" fmla="*/ 115570 h 207010"/>
              <a:gd name="connsiteX3" fmla="*/ 1866900 w 1866900"/>
              <a:gd name="connsiteY3" fmla="*/ 207010 h 207010"/>
              <a:gd name="connsiteX0" fmla="*/ 0 w 1866900"/>
              <a:gd name="connsiteY0" fmla="*/ 16510 h 572770"/>
              <a:gd name="connsiteX1" fmla="*/ 624840 w 1866900"/>
              <a:gd name="connsiteY1" fmla="*/ 16510 h 572770"/>
              <a:gd name="connsiteX2" fmla="*/ 1249680 w 1866900"/>
              <a:gd name="connsiteY2" fmla="*/ 115570 h 572770"/>
              <a:gd name="connsiteX3" fmla="*/ 1866900 w 1866900"/>
              <a:gd name="connsiteY3" fmla="*/ 572770 h 572770"/>
              <a:gd name="connsiteX0" fmla="*/ 0 w 1866900"/>
              <a:gd name="connsiteY0" fmla="*/ 92710 h 648970"/>
              <a:gd name="connsiteX1" fmla="*/ 624840 w 1866900"/>
              <a:gd name="connsiteY1" fmla="*/ 92710 h 648970"/>
              <a:gd name="connsiteX2" fmla="*/ 1866900 w 1866900"/>
              <a:gd name="connsiteY2" fmla="*/ 648970 h 648970"/>
              <a:gd name="connsiteX0" fmla="*/ 0 w 1866900"/>
              <a:gd name="connsiteY0" fmla="*/ 0 h 556260"/>
              <a:gd name="connsiteX1" fmla="*/ 1866900 w 1866900"/>
              <a:gd name="connsiteY1" fmla="*/ 556260 h 55626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44040"/>
              <a:gd name="connsiteY0" fmla="*/ 43180 h 896620"/>
              <a:gd name="connsiteX1" fmla="*/ 1844040 w 1844040"/>
              <a:gd name="connsiteY1" fmla="*/ 896620 h 89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4040" h="896620">
                <a:moveTo>
                  <a:pt x="0" y="43180"/>
                </a:moveTo>
                <a:cubicBezTo>
                  <a:pt x="942340" y="0"/>
                  <a:pt x="1120775" y="802640"/>
                  <a:pt x="1844040" y="896620"/>
                </a:cubicBezTo>
              </a:path>
            </a:pathLst>
          </a:custGeom>
          <a:noFill/>
          <a:ln w="19050" cap="rnd" cmpd="sng" algn="ctr">
            <a:solidFill>
              <a:srgbClr val="C00000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6914501" y="2028381"/>
            <a:ext cx="2182444" cy="1285875"/>
          </a:xfrm>
          <a:custGeom>
            <a:avLst/>
            <a:gdLst>
              <a:gd name="connsiteX0" fmla="*/ 0 w 1866900"/>
              <a:gd name="connsiteY0" fmla="*/ 16510 h 207010"/>
              <a:gd name="connsiteX1" fmla="*/ 624840 w 1866900"/>
              <a:gd name="connsiteY1" fmla="*/ 16510 h 207010"/>
              <a:gd name="connsiteX2" fmla="*/ 1249680 w 1866900"/>
              <a:gd name="connsiteY2" fmla="*/ 115570 h 207010"/>
              <a:gd name="connsiteX3" fmla="*/ 1866900 w 1866900"/>
              <a:gd name="connsiteY3" fmla="*/ 207010 h 207010"/>
              <a:gd name="connsiteX0" fmla="*/ 0 w 1866900"/>
              <a:gd name="connsiteY0" fmla="*/ 16510 h 572770"/>
              <a:gd name="connsiteX1" fmla="*/ 624840 w 1866900"/>
              <a:gd name="connsiteY1" fmla="*/ 16510 h 572770"/>
              <a:gd name="connsiteX2" fmla="*/ 1249680 w 1866900"/>
              <a:gd name="connsiteY2" fmla="*/ 115570 h 572770"/>
              <a:gd name="connsiteX3" fmla="*/ 1866900 w 1866900"/>
              <a:gd name="connsiteY3" fmla="*/ 572770 h 572770"/>
              <a:gd name="connsiteX0" fmla="*/ 0 w 1866900"/>
              <a:gd name="connsiteY0" fmla="*/ 92710 h 648970"/>
              <a:gd name="connsiteX1" fmla="*/ 624840 w 1866900"/>
              <a:gd name="connsiteY1" fmla="*/ 92710 h 648970"/>
              <a:gd name="connsiteX2" fmla="*/ 1866900 w 1866900"/>
              <a:gd name="connsiteY2" fmla="*/ 648970 h 648970"/>
              <a:gd name="connsiteX0" fmla="*/ 0 w 1866900"/>
              <a:gd name="connsiteY0" fmla="*/ 0 h 556260"/>
              <a:gd name="connsiteX1" fmla="*/ 1866900 w 1866900"/>
              <a:gd name="connsiteY1" fmla="*/ 556260 h 55626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44040"/>
              <a:gd name="connsiteY0" fmla="*/ 43180 h 896620"/>
              <a:gd name="connsiteX1" fmla="*/ 1844040 w 1844040"/>
              <a:gd name="connsiteY1" fmla="*/ 896620 h 896620"/>
              <a:gd name="connsiteX0" fmla="*/ 0 w 1844040"/>
              <a:gd name="connsiteY0" fmla="*/ 43180 h 1285240"/>
              <a:gd name="connsiteX1" fmla="*/ 1844040 w 1844040"/>
              <a:gd name="connsiteY1" fmla="*/ 1285240 h 128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4040" h="1285240">
                <a:moveTo>
                  <a:pt x="0" y="43180"/>
                </a:moveTo>
                <a:cubicBezTo>
                  <a:pt x="942340" y="0"/>
                  <a:pt x="1120775" y="1191260"/>
                  <a:pt x="1844040" y="1285240"/>
                </a:cubicBezTo>
              </a:path>
            </a:pathLst>
          </a:custGeom>
          <a:noFill/>
          <a:ln w="19050" cap="rnd" cmpd="sng" algn="ctr">
            <a:solidFill>
              <a:srgbClr val="C00000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914501" y="2120458"/>
            <a:ext cx="2199348" cy="1673225"/>
          </a:xfrm>
          <a:custGeom>
            <a:avLst/>
            <a:gdLst>
              <a:gd name="connsiteX0" fmla="*/ 0 w 1866900"/>
              <a:gd name="connsiteY0" fmla="*/ 16510 h 207010"/>
              <a:gd name="connsiteX1" fmla="*/ 624840 w 1866900"/>
              <a:gd name="connsiteY1" fmla="*/ 16510 h 207010"/>
              <a:gd name="connsiteX2" fmla="*/ 1249680 w 1866900"/>
              <a:gd name="connsiteY2" fmla="*/ 115570 h 207010"/>
              <a:gd name="connsiteX3" fmla="*/ 1866900 w 1866900"/>
              <a:gd name="connsiteY3" fmla="*/ 207010 h 207010"/>
              <a:gd name="connsiteX0" fmla="*/ 0 w 1866900"/>
              <a:gd name="connsiteY0" fmla="*/ 16510 h 572770"/>
              <a:gd name="connsiteX1" fmla="*/ 624840 w 1866900"/>
              <a:gd name="connsiteY1" fmla="*/ 16510 h 572770"/>
              <a:gd name="connsiteX2" fmla="*/ 1249680 w 1866900"/>
              <a:gd name="connsiteY2" fmla="*/ 115570 h 572770"/>
              <a:gd name="connsiteX3" fmla="*/ 1866900 w 1866900"/>
              <a:gd name="connsiteY3" fmla="*/ 572770 h 572770"/>
              <a:gd name="connsiteX0" fmla="*/ 0 w 1866900"/>
              <a:gd name="connsiteY0" fmla="*/ 92710 h 648970"/>
              <a:gd name="connsiteX1" fmla="*/ 624840 w 1866900"/>
              <a:gd name="connsiteY1" fmla="*/ 92710 h 648970"/>
              <a:gd name="connsiteX2" fmla="*/ 1866900 w 1866900"/>
              <a:gd name="connsiteY2" fmla="*/ 648970 h 648970"/>
              <a:gd name="connsiteX0" fmla="*/ 0 w 1866900"/>
              <a:gd name="connsiteY0" fmla="*/ 0 h 556260"/>
              <a:gd name="connsiteX1" fmla="*/ 1866900 w 1866900"/>
              <a:gd name="connsiteY1" fmla="*/ 556260 h 55626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44040"/>
              <a:gd name="connsiteY0" fmla="*/ 43180 h 896620"/>
              <a:gd name="connsiteX1" fmla="*/ 1844040 w 1844040"/>
              <a:gd name="connsiteY1" fmla="*/ 896620 h 896620"/>
              <a:gd name="connsiteX0" fmla="*/ 0 w 1844040"/>
              <a:gd name="connsiteY0" fmla="*/ 43180 h 1285240"/>
              <a:gd name="connsiteX1" fmla="*/ 1844040 w 1844040"/>
              <a:gd name="connsiteY1" fmla="*/ 1285240 h 1285240"/>
              <a:gd name="connsiteX0" fmla="*/ 0 w 1859280"/>
              <a:gd name="connsiteY0" fmla="*/ 43180 h 1673860"/>
              <a:gd name="connsiteX1" fmla="*/ 1859280 w 1859280"/>
              <a:gd name="connsiteY1" fmla="*/ 1673860 h 167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9280" h="1673860">
                <a:moveTo>
                  <a:pt x="0" y="43180"/>
                </a:moveTo>
                <a:cubicBezTo>
                  <a:pt x="942340" y="0"/>
                  <a:pt x="1136015" y="1579880"/>
                  <a:pt x="1859280" y="1673860"/>
                </a:cubicBezTo>
              </a:path>
            </a:pathLst>
          </a:custGeom>
          <a:noFill/>
          <a:ln w="19050" cap="rnd" cmpd="sng" algn="ctr">
            <a:solidFill>
              <a:srgbClr val="C00000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914501" y="2210941"/>
            <a:ext cx="2199348" cy="1895475"/>
          </a:xfrm>
          <a:custGeom>
            <a:avLst/>
            <a:gdLst>
              <a:gd name="connsiteX0" fmla="*/ 0 w 1866900"/>
              <a:gd name="connsiteY0" fmla="*/ 16510 h 207010"/>
              <a:gd name="connsiteX1" fmla="*/ 624840 w 1866900"/>
              <a:gd name="connsiteY1" fmla="*/ 16510 h 207010"/>
              <a:gd name="connsiteX2" fmla="*/ 1249680 w 1866900"/>
              <a:gd name="connsiteY2" fmla="*/ 115570 h 207010"/>
              <a:gd name="connsiteX3" fmla="*/ 1866900 w 1866900"/>
              <a:gd name="connsiteY3" fmla="*/ 207010 h 207010"/>
              <a:gd name="connsiteX0" fmla="*/ 0 w 1866900"/>
              <a:gd name="connsiteY0" fmla="*/ 16510 h 572770"/>
              <a:gd name="connsiteX1" fmla="*/ 624840 w 1866900"/>
              <a:gd name="connsiteY1" fmla="*/ 16510 h 572770"/>
              <a:gd name="connsiteX2" fmla="*/ 1249680 w 1866900"/>
              <a:gd name="connsiteY2" fmla="*/ 115570 h 572770"/>
              <a:gd name="connsiteX3" fmla="*/ 1866900 w 1866900"/>
              <a:gd name="connsiteY3" fmla="*/ 572770 h 572770"/>
              <a:gd name="connsiteX0" fmla="*/ 0 w 1866900"/>
              <a:gd name="connsiteY0" fmla="*/ 92710 h 648970"/>
              <a:gd name="connsiteX1" fmla="*/ 624840 w 1866900"/>
              <a:gd name="connsiteY1" fmla="*/ 92710 h 648970"/>
              <a:gd name="connsiteX2" fmla="*/ 1866900 w 1866900"/>
              <a:gd name="connsiteY2" fmla="*/ 648970 h 648970"/>
              <a:gd name="connsiteX0" fmla="*/ 0 w 1866900"/>
              <a:gd name="connsiteY0" fmla="*/ 0 h 556260"/>
              <a:gd name="connsiteX1" fmla="*/ 1866900 w 1866900"/>
              <a:gd name="connsiteY1" fmla="*/ 556260 h 55626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44040"/>
              <a:gd name="connsiteY0" fmla="*/ 43180 h 896620"/>
              <a:gd name="connsiteX1" fmla="*/ 1844040 w 1844040"/>
              <a:gd name="connsiteY1" fmla="*/ 896620 h 896620"/>
              <a:gd name="connsiteX0" fmla="*/ 0 w 1844040"/>
              <a:gd name="connsiteY0" fmla="*/ 43180 h 1285240"/>
              <a:gd name="connsiteX1" fmla="*/ 1844040 w 1844040"/>
              <a:gd name="connsiteY1" fmla="*/ 1285240 h 1285240"/>
              <a:gd name="connsiteX0" fmla="*/ 0 w 1859280"/>
              <a:gd name="connsiteY0" fmla="*/ 43180 h 1673860"/>
              <a:gd name="connsiteX1" fmla="*/ 1859280 w 1859280"/>
              <a:gd name="connsiteY1" fmla="*/ 1673860 h 1673860"/>
              <a:gd name="connsiteX0" fmla="*/ 0 w 1859597"/>
              <a:gd name="connsiteY0" fmla="*/ 43180 h 2146300"/>
              <a:gd name="connsiteX1" fmla="*/ 1859597 w 1859597"/>
              <a:gd name="connsiteY1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9597" h="2146300">
                <a:moveTo>
                  <a:pt x="0" y="43180"/>
                </a:moveTo>
                <a:cubicBezTo>
                  <a:pt x="942340" y="0"/>
                  <a:pt x="1136332" y="2052320"/>
                  <a:pt x="1859597" y="2146300"/>
                </a:cubicBezTo>
              </a:path>
            </a:pathLst>
          </a:custGeom>
          <a:noFill/>
          <a:ln w="19050" cap="rnd" cmpd="sng" algn="ctr">
            <a:solidFill>
              <a:srgbClr val="C00000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912629" y="2303017"/>
            <a:ext cx="2201225" cy="2336800"/>
          </a:xfrm>
          <a:custGeom>
            <a:avLst/>
            <a:gdLst>
              <a:gd name="connsiteX0" fmla="*/ 0 w 1866900"/>
              <a:gd name="connsiteY0" fmla="*/ 16510 h 207010"/>
              <a:gd name="connsiteX1" fmla="*/ 624840 w 1866900"/>
              <a:gd name="connsiteY1" fmla="*/ 16510 h 207010"/>
              <a:gd name="connsiteX2" fmla="*/ 1249680 w 1866900"/>
              <a:gd name="connsiteY2" fmla="*/ 115570 h 207010"/>
              <a:gd name="connsiteX3" fmla="*/ 1866900 w 1866900"/>
              <a:gd name="connsiteY3" fmla="*/ 207010 h 207010"/>
              <a:gd name="connsiteX0" fmla="*/ 0 w 1866900"/>
              <a:gd name="connsiteY0" fmla="*/ 16510 h 572770"/>
              <a:gd name="connsiteX1" fmla="*/ 624840 w 1866900"/>
              <a:gd name="connsiteY1" fmla="*/ 16510 h 572770"/>
              <a:gd name="connsiteX2" fmla="*/ 1249680 w 1866900"/>
              <a:gd name="connsiteY2" fmla="*/ 115570 h 572770"/>
              <a:gd name="connsiteX3" fmla="*/ 1866900 w 1866900"/>
              <a:gd name="connsiteY3" fmla="*/ 572770 h 572770"/>
              <a:gd name="connsiteX0" fmla="*/ 0 w 1866900"/>
              <a:gd name="connsiteY0" fmla="*/ 92710 h 648970"/>
              <a:gd name="connsiteX1" fmla="*/ 624840 w 1866900"/>
              <a:gd name="connsiteY1" fmla="*/ 92710 h 648970"/>
              <a:gd name="connsiteX2" fmla="*/ 1866900 w 1866900"/>
              <a:gd name="connsiteY2" fmla="*/ 648970 h 648970"/>
              <a:gd name="connsiteX0" fmla="*/ 0 w 1866900"/>
              <a:gd name="connsiteY0" fmla="*/ 0 h 556260"/>
              <a:gd name="connsiteX1" fmla="*/ 1866900 w 1866900"/>
              <a:gd name="connsiteY1" fmla="*/ 556260 h 55626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44040"/>
              <a:gd name="connsiteY0" fmla="*/ 43180 h 896620"/>
              <a:gd name="connsiteX1" fmla="*/ 1844040 w 1844040"/>
              <a:gd name="connsiteY1" fmla="*/ 896620 h 896620"/>
              <a:gd name="connsiteX0" fmla="*/ 0 w 1844040"/>
              <a:gd name="connsiteY0" fmla="*/ 43180 h 1285240"/>
              <a:gd name="connsiteX1" fmla="*/ 1844040 w 1844040"/>
              <a:gd name="connsiteY1" fmla="*/ 1285240 h 1285240"/>
              <a:gd name="connsiteX0" fmla="*/ 0 w 1859280"/>
              <a:gd name="connsiteY0" fmla="*/ 43180 h 1673860"/>
              <a:gd name="connsiteX1" fmla="*/ 1859280 w 1859280"/>
              <a:gd name="connsiteY1" fmla="*/ 1673860 h 1673860"/>
              <a:gd name="connsiteX0" fmla="*/ 0 w 1859597"/>
              <a:gd name="connsiteY0" fmla="*/ 43180 h 2146300"/>
              <a:gd name="connsiteX1" fmla="*/ 1859597 w 1859597"/>
              <a:gd name="connsiteY1" fmla="*/ 2146300 h 2146300"/>
              <a:gd name="connsiteX0" fmla="*/ 0 w 1859914"/>
              <a:gd name="connsiteY0" fmla="*/ 43180 h 2550160"/>
              <a:gd name="connsiteX1" fmla="*/ 1859914 w 1859914"/>
              <a:gd name="connsiteY1" fmla="*/ 2550160 h 255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9914" h="2550160">
                <a:moveTo>
                  <a:pt x="0" y="43180"/>
                </a:moveTo>
                <a:cubicBezTo>
                  <a:pt x="942340" y="0"/>
                  <a:pt x="1136649" y="2456180"/>
                  <a:pt x="1859914" y="2550160"/>
                </a:cubicBezTo>
              </a:path>
            </a:pathLst>
          </a:custGeom>
          <a:noFill/>
          <a:ln w="19050" cap="rnd" cmpd="sng" algn="ctr">
            <a:solidFill>
              <a:srgbClr val="C00000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912629" y="2395092"/>
            <a:ext cx="2201225" cy="2854325"/>
          </a:xfrm>
          <a:custGeom>
            <a:avLst/>
            <a:gdLst>
              <a:gd name="connsiteX0" fmla="*/ 0 w 1866900"/>
              <a:gd name="connsiteY0" fmla="*/ 16510 h 207010"/>
              <a:gd name="connsiteX1" fmla="*/ 624840 w 1866900"/>
              <a:gd name="connsiteY1" fmla="*/ 16510 h 207010"/>
              <a:gd name="connsiteX2" fmla="*/ 1249680 w 1866900"/>
              <a:gd name="connsiteY2" fmla="*/ 115570 h 207010"/>
              <a:gd name="connsiteX3" fmla="*/ 1866900 w 1866900"/>
              <a:gd name="connsiteY3" fmla="*/ 207010 h 207010"/>
              <a:gd name="connsiteX0" fmla="*/ 0 w 1866900"/>
              <a:gd name="connsiteY0" fmla="*/ 16510 h 572770"/>
              <a:gd name="connsiteX1" fmla="*/ 624840 w 1866900"/>
              <a:gd name="connsiteY1" fmla="*/ 16510 h 572770"/>
              <a:gd name="connsiteX2" fmla="*/ 1249680 w 1866900"/>
              <a:gd name="connsiteY2" fmla="*/ 115570 h 572770"/>
              <a:gd name="connsiteX3" fmla="*/ 1866900 w 1866900"/>
              <a:gd name="connsiteY3" fmla="*/ 572770 h 572770"/>
              <a:gd name="connsiteX0" fmla="*/ 0 w 1866900"/>
              <a:gd name="connsiteY0" fmla="*/ 92710 h 648970"/>
              <a:gd name="connsiteX1" fmla="*/ 624840 w 1866900"/>
              <a:gd name="connsiteY1" fmla="*/ 92710 h 648970"/>
              <a:gd name="connsiteX2" fmla="*/ 1866900 w 1866900"/>
              <a:gd name="connsiteY2" fmla="*/ 648970 h 648970"/>
              <a:gd name="connsiteX0" fmla="*/ 0 w 1866900"/>
              <a:gd name="connsiteY0" fmla="*/ 0 h 556260"/>
              <a:gd name="connsiteX1" fmla="*/ 1866900 w 1866900"/>
              <a:gd name="connsiteY1" fmla="*/ 556260 h 55626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66900"/>
              <a:gd name="connsiteY0" fmla="*/ 43180 h 599440"/>
              <a:gd name="connsiteX1" fmla="*/ 1866900 w 1866900"/>
              <a:gd name="connsiteY1" fmla="*/ 599440 h 599440"/>
              <a:gd name="connsiteX0" fmla="*/ 0 w 1844040"/>
              <a:gd name="connsiteY0" fmla="*/ 43180 h 896620"/>
              <a:gd name="connsiteX1" fmla="*/ 1844040 w 1844040"/>
              <a:gd name="connsiteY1" fmla="*/ 896620 h 896620"/>
              <a:gd name="connsiteX0" fmla="*/ 0 w 1844040"/>
              <a:gd name="connsiteY0" fmla="*/ 43180 h 1285240"/>
              <a:gd name="connsiteX1" fmla="*/ 1844040 w 1844040"/>
              <a:gd name="connsiteY1" fmla="*/ 1285240 h 1285240"/>
              <a:gd name="connsiteX0" fmla="*/ 0 w 1859280"/>
              <a:gd name="connsiteY0" fmla="*/ 43180 h 1673860"/>
              <a:gd name="connsiteX1" fmla="*/ 1859280 w 1859280"/>
              <a:gd name="connsiteY1" fmla="*/ 1673860 h 1673860"/>
              <a:gd name="connsiteX0" fmla="*/ 0 w 1859597"/>
              <a:gd name="connsiteY0" fmla="*/ 43180 h 2146300"/>
              <a:gd name="connsiteX1" fmla="*/ 1859597 w 1859597"/>
              <a:gd name="connsiteY1" fmla="*/ 2146300 h 2146300"/>
              <a:gd name="connsiteX0" fmla="*/ 0 w 1859914"/>
              <a:gd name="connsiteY0" fmla="*/ 43180 h 2550160"/>
              <a:gd name="connsiteX1" fmla="*/ 1859914 w 1859914"/>
              <a:gd name="connsiteY1" fmla="*/ 2550160 h 2550160"/>
              <a:gd name="connsiteX0" fmla="*/ 0 w 1860229"/>
              <a:gd name="connsiteY0" fmla="*/ 43180 h 3045460"/>
              <a:gd name="connsiteX1" fmla="*/ 1860229 w 1860229"/>
              <a:gd name="connsiteY1" fmla="*/ 3045460 h 304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0229" h="3045460">
                <a:moveTo>
                  <a:pt x="0" y="43180"/>
                </a:moveTo>
                <a:cubicBezTo>
                  <a:pt x="942340" y="0"/>
                  <a:pt x="1136964" y="2951480"/>
                  <a:pt x="1860229" y="3045460"/>
                </a:cubicBezTo>
              </a:path>
            </a:pathLst>
          </a:custGeom>
          <a:noFill/>
          <a:ln w="19050" cap="rnd" cmpd="sng" algn="ctr">
            <a:solidFill>
              <a:srgbClr val="C00000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4" name="Elbow Connector 113"/>
          <p:cNvCxnSpPr/>
          <p:nvPr/>
        </p:nvCxnSpPr>
        <p:spPr>
          <a:xfrm rot="10800000" flipV="1">
            <a:off x="6912629" y="2353819"/>
            <a:ext cx="2205283" cy="524327"/>
          </a:xfrm>
          <a:prstGeom prst="bentConnector3">
            <a:avLst>
              <a:gd name="adj1" fmla="val 25090"/>
            </a:avLst>
          </a:prstGeom>
          <a:noFill/>
          <a:ln w="19050" cap="rnd" cmpd="sng" algn="ctr">
            <a:solidFill>
              <a:srgbClr val="4A4F55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5" name="Elbow Connector 113"/>
          <p:cNvCxnSpPr/>
          <p:nvPr/>
        </p:nvCxnSpPr>
        <p:spPr>
          <a:xfrm rot="10800000" flipV="1">
            <a:off x="6917138" y="2866582"/>
            <a:ext cx="2200768" cy="138471"/>
          </a:xfrm>
          <a:prstGeom prst="bentConnector3">
            <a:avLst>
              <a:gd name="adj1" fmla="val 23272"/>
            </a:avLst>
          </a:prstGeom>
          <a:noFill/>
          <a:ln w="19050" cap="rnd" cmpd="sng" algn="ctr">
            <a:solidFill>
              <a:srgbClr val="4A4F55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6" name="Elbow Connector 113"/>
          <p:cNvCxnSpPr/>
          <p:nvPr/>
        </p:nvCxnSpPr>
        <p:spPr>
          <a:xfrm rot="10800000">
            <a:off x="6917138" y="3124329"/>
            <a:ext cx="2200768" cy="261367"/>
          </a:xfrm>
          <a:prstGeom prst="bentConnector3">
            <a:avLst>
              <a:gd name="adj1" fmla="val 24597"/>
            </a:avLst>
          </a:prstGeom>
          <a:noFill/>
          <a:ln w="19050" cap="rnd" cmpd="sng" algn="ctr">
            <a:solidFill>
              <a:srgbClr val="4A4F55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7" name="Elbow Connector 113"/>
          <p:cNvCxnSpPr/>
          <p:nvPr/>
        </p:nvCxnSpPr>
        <p:spPr>
          <a:xfrm rot="10800000">
            <a:off x="6917143" y="3216625"/>
            <a:ext cx="2205285" cy="678379"/>
          </a:xfrm>
          <a:prstGeom prst="bentConnector3">
            <a:avLst>
              <a:gd name="adj1" fmla="val 27515"/>
            </a:avLst>
          </a:prstGeom>
          <a:noFill/>
          <a:ln w="19050" cap="rnd" cmpd="sng" algn="ctr">
            <a:solidFill>
              <a:srgbClr val="4A4F55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8" name="Elbow Connector 113"/>
          <p:cNvCxnSpPr/>
          <p:nvPr/>
        </p:nvCxnSpPr>
        <p:spPr>
          <a:xfrm rot="10800000">
            <a:off x="6917138" y="3314255"/>
            <a:ext cx="2200769" cy="1069180"/>
          </a:xfrm>
          <a:prstGeom prst="bentConnector3">
            <a:avLst>
              <a:gd name="adj1" fmla="val 31887"/>
            </a:avLst>
          </a:prstGeom>
          <a:noFill/>
          <a:ln w="19050" cap="rnd" cmpd="sng" algn="ctr">
            <a:solidFill>
              <a:srgbClr val="4A4F55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9" name="Elbow Connector 113"/>
          <p:cNvCxnSpPr/>
          <p:nvPr/>
        </p:nvCxnSpPr>
        <p:spPr>
          <a:xfrm rot="10800000">
            <a:off x="6917143" y="3426516"/>
            <a:ext cx="2205285" cy="1518103"/>
          </a:xfrm>
          <a:prstGeom prst="bentConnector3">
            <a:avLst>
              <a:gd name="adj1" fmla="val 35010"/>
            </a:avLst>
          </a:prstGeom>
          <a:noFill/>
          <a:ln w="19050" cap="rnd" cmpd="sng" algn="ctr">
            <a:solidFill>
              <a:srgbClr val="4A4F55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30" name="Elbow Connector 113"/>
          <p:cNvCxnSpPr/>
          <p:nvPr/>
        </p:nvCxnSpPr>
        <p:spPr>
          <a:xfrm rot="10800000">
            <a:off x="6917139" y="3542856"/>
            <a:ext cx="2205284" cy="1914525"/>
          </a:xfrm>
          <a:prstGeom prst="bentConnector3">
            <a:avLst>
              <a:gd name="adj1" fmla="val 38317"/>
            </a:avLst>
          </a:prstGeom>
          <a:noFill/>
          <a:ln w="19050" cap="rnd" cmpd="sng" algn="ctr">
            <a:solidFill>
              <a:srgbClr val="4A4F55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33" name="TextBox 54"/>
          <p:cNvSpPr txBox="1"/>
          <p:nvPr/>
        </p:nvSpPr>
        <p:spPr>
          <a:xfrm>
            <a:off x="1196956" y="2582421"/>
            <a:ext cx="1089025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GB" sz="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</a:rPr>
              <a:t>Check Out Page </a:t>
            </a:r>
            <a:endParaRPr lang="en-GB" sz="8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</a:endParaRPr>
          </a:p>
        </p:txBody>
      </p:sp>
      <p:sp>
        <p:nvSpPr>
          <p:cNvPr id="34" name="TextBox 54"/>
          <p:cNvSpPr txBox="1"/>
          <p:nvPr/>
        </p:nvSpPr>
        <p:spPr>
          <a:xfrm>
            <a:off x="968351" y="3573021"/>
            <a:ext cx="154622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GB" sz="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</a:rPr>
              <a:t>Your Back-Office System</a:t>
            </a:r>
            <a:endParaRPr lang="en-GB" sz="8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</a:endParaRPr>
          </a:p>
        </p:txBody>
      </p:sp>
      <p:grpSp>
        <p:nvGrpSpPr>
          <p:cNvPr id="35" name="Gruppierung 2"/>
          <p:cNvGrpSpPr/>
          <p:nvPr/>
        </p:nvGrpSpPr>
        <p:grpSpPr>
          <a:xfrm>
            <a:off x="1454209" y="4182356"/>
            <a:ext cx="533656" cy="533656"/>
            <a:chOff x="812120" y="3948892"/>
            <a:chExt cx="620741" cy="620741"/>
          </a:xfrm>
        </p:grpSpPr>
        <p:sp>
          <p:nvSpPr>
            <p:cNvPr id="36" name="Shape 769"/>
            <p:cNvSpPr/>
            <p:nvPr/>
          </p:nvSpPr>
          <p:spPr>
            <a:xfrm>
              <a:off x="812120" y="3948892"/>
              <a:ext cx="620741" cy="620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A4F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0000"/>
                </a:lnSpc>
                <a:defRPr sz="4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7" name="Bild 110" descr="buildings1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543" y="3991282"/>
              <a:ext cx="277527" cy="333075"/>
            </a:xfrm>
            <a:prstGeom prst="rect">
              <a:avLst/>
            </a:prstGeom>
          </p:spPr>
        </p:pic>
        <p:sp>
          <p:nvSpPr>
            <p:cNvPr id="38" name="TextBox 14"/>
            <p:cNvSpPr txBox="1">
              <a:spLocks noChangeArrowheads="1"/>
            </p:cNvSpPr>
            <p:nvPr/>
          </p:nvSpPr>
          <p:spPr bwMode="auto">
            <a:xfrm>
              <a:off x="914400" y="4343400"/>
              <a:ext cx="410795" cy="214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£</a:t>
              </a:r>
            </a:p>
          </p:txBody>
        </p:sp>
      </p:grpSp>
      <p:grpSp>
        <p:nvGrpSpPr>
          <p:cNvPr id="39" name="Gruppierung 111"/>
          <p:cNvGrpSpPr/>
          <p:nvPr/>
        </p:nvGrpSpPr>
        <p:grpSpPr>
          <a:xfrm>
            <a:off x="1900523" y="4715756"/>
            <a:ext cx="533656" cy="533656"/>
            <a:chOff x="812120" y="3948892"/>
            <a:chExt cx="620741" cy="620741"/>
          </a:xfrm>
        </p:grpSpPr>
        <p:sp>
          <p:nvSpPr>
            <p:cNvPr id="40" name="Shape 769"/>
            <p:cNvSpPr/>
            <p:nvPr/>
          </p:nvSpPr>
          <p:spPr>
            <a:xfrm>
              <a:off x="812120" y="3948892"/>
              <a:ext cx="620741" cy="620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A4F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0000"/>
                </a:lnSpc>
                <a:defRPr sz="4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1" name="Bild 113" descr="buildings1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543" y="3991282"/>
              <a:ext cx="277527" cy="333075"/>
            </a:xfrm>
            <a:prstGeom prst="rect">
              <a:avLst/>
            </a:prstGeom>
          </p:spPr>
        </p:pic>
        <p:sp>
          <p:nvSpPr>
            <p:cNvPr id="42" name="TextBox 14"/>
            <p:cNvSpPr txBox="1">
              <a:spLocks noChangeArrowheads="1"/>
            </p:cNvSpPr>
            <p:nvPr/>
          </p:nvSpPr>
          <p:spPr bwMode="auto">
            <a:xfrm>
              <a:off x="914400" y="4343400"/>
              <a:ext cx="410795" cy="214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€</a:t>
              </a:r>
            </a:p>
          </p:txBody>
        </p:sp>
      </p:grpSp>
      <p:grpSp>
        <p:nvGrpSpPr>
          <p:cNvPr id="43" name="Gruppierung 115"/>
          <p:cNvGrpSpPr/>
          <p:nvPr/>
        </p:nvGrpSpPr>
        <p:grpSpPr>
          <a:xfrm>
            <a:off x="2281523" y="5172956"/>
            <a:ext cx="533656" cy="533656"/>
            <a:chOff x="812120" y="3948892"/>
            <a:chExt cx="620741" cy="620741"/>
          </a:xfrm>
        </p:grpSpPr>
        <p:sp>
          <p:nvSpPr>
            <p:cNvPr id="44" name="Shape 769"/>
            <p:cNvSpPr/>
            <p:nvPr/>
          </p:nvSpPr>
          <p:spPr>
            <a:xfrm>
              <a:off x="812120" y="3948892"/>
              <a:ext cx="620741" cy="620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0000"/>
                </a:lnSpc>
                <a:defRPr sz="4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5" name="Bild 117" descr="buildings1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543" y="3991282"/>
              <a:ext cx="277527" cy="333075"/>
            </a:xfrm>
            <a:prstGeom prst="rect">
              <a:avLst/>
            </a:prstGeom>
          </p:spPr>
        </p:pic>
        <p:sp>
          <p:nvSpPr>
            <p:cNvPr id="46" name="TextBox 14"/>
            <p:cNvSpPr txBox="1">
              <a:spLocks noChangeArrowheads="1"/>
            </p:cNvSpPr>
            <p:nvPr/>
          </p:nvSpPr>
          <p:spPr bwMode="auto">
            <a:xfrm>
              <a:off x="914400" y="4343400"/>
              <a:ext cx="410795" cy="214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$</a:t>
              </a:r>
            </a:p>
          </p:txBody>
        </p:sp>
      </p:grpSp>
      <p:sp>
        <p:nvSpPr>
          <p:cNvPr id="47" name="TextBox 54"/>
          <p:cNvSpPr txBox="1"/>
          <p:nvPr/>
        </p:nvSpPr>
        <p:spPr>
          <a:xfrm>
            <a:off x="5312424" y="3573019"/>
            <a:ext cx="1546224" cy="2708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GB" sz="800" b="1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</a:rPr>
              <a:t>Ingenico</a:t>
            </a:r>
            <a:r>
              <a:rPr lang="en-GB" sz="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</a:rPr>
              <a:t/>
            </a:r>
            <a:br>
              <a:rPr lang="en-GB" sz="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</a:rPr>
            </a:br>
            <a:r>
              <a:rPr lang="en-GB" sz="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</a:rPr>
              <a:t>Back-Office System</a:t>
            </a:r>
            <a:endParaRPr lang="en-GB" sz="8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</a:endParaRPr>
          </a:p>
        </p:txBody>
      </p:sp>
      <p:pic>
        <p:nvPicPr>
          <p:cNvPr id="48" name="Bild 91" descr="INGENICO_EPAYMENTS_COUL_RESTREINT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423" y="1478745"/>
            <a:ext cx="1536576" cy="459171"/>
          </a:xfrm>
          <a:prstGeom prst="rect">
            <a:avLst/>
          </a:prstGeom>
        </p:spPr>
      </p:pic>
      <p:cxnSp>
        <p:nvCxnSpPr>
          <p:cNvPr id="49" name="Straight Arrow Connector 47"/>
          <p:cNvCxnSpPr/>
          <p:nvPr/>
        </p:nvCxnSpPr>
        <p:spPr>
          <a:xfrm flipH="1">
            <a:off x="2263751" y="3115816"/>
            <a:ext cx="3607501" cy="0"/>
          </a:xfrm>
          <a:prstGeom prst="straightConnector1">
            <a:avLst/>
          </a:prstGeom>
          <a:noFill/>
          <a:ln w="19050" cap="rnd" cmpd="sng" algn="ctr">
            <a:solidFill>
              <a:srgbClr val="4A4F55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50" name="Elbow Connector 64"/>
          <p:cNvCxnSpPr/>
          <p:nvPr/>
        </p:nvCxnSpPr>
        <p:spPr>
          <a:xfrm rot="10800000" flipV="1">
            <a:off x="6912624" y="4890443"/>
            <a:ext cx="2201226" cy="147756"/>
          </a:xfrm>
          <a:prstGeom prst="bentConnector3">
            <a:avLst>
              <a:gd name="adj1" fmla="val 25266"/>
            </a:avLst>
          </a:prstGeom>
          <a:noFill/>
          <a:ln w="25400" cap="rnd" cmpd="sng" algn="ctr">
            <a:solidFill>
              <a:srgbClr val="FF6600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51" name="Elbow Connector 81"/>
          <p:cNvCxnSpPr/>
          <p:nvPr/>
        </p:nvCxnSpPr>
        <p:spPr>
          <a:xfrm rot="10800000" flipV="1">
            <a:off x="6917136" y="2120456"/>
            <a:ext cx="2196719" cy="2814551"/>
          </a:xfrm>
          <a:prstGeom prst="bentConnector3">
            <a:avLst>
              <a:gd name="adj1" fmla="val 28132"/>
            </a:avLst>
          </a:prstGeom>
          <a:noFill/>
          <a:ln w="25400" cap="rnd" cmpd="sng" algn="ctr">
            <a:solidFill>
              <a:srgbClr val="FF6600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52" name="Elbow Connector 89"/>
          <p:cNvCxnSpPr/>
          <p:nvPr/>
        </p:nvCxnSpPr>
        <p:spPr>
          <a:xfrm rot="10800000" flipV="1">
            <a:off x="6912629" y="3292308"/>
            <a:ext cx="2201227" cy="1840997"/>
          </a:xfrm>
          <a:prstGeom prst="bentConnector3">
            <a:avLst>
              <a:gd name="adj1" fmla="val 39640"/>
            </a:avLst>
          </a:prstGeom>
          <a:noFill/>
          <a:ln w="25400" cap="rnd" cmpd="sng" algn="ctr">
            <a:solidFill>
              <a:srgbClr val="FF6600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53" name="Elbow Connector 92"/>
          <p:cNvCxnSpPr/>
          <p:nvPr/>
        </p:nvCxnSpPr>
        <p:spPr>
          <a:xfrm rot="10800000" flipV="1">
            <a:off x="6917130" y="3834078"/>
            <a:ext cx="2196720" cy="913705"/>
          </a:xfrm>
          <a:prstGeom prst="bentConnector3">
            <a:avLst>
              <a:gd name="adj1" fmla="val 33433"/>
            </a:avLst>
          </a:prstGeom>
          <a:noFill/>
          <a:ln w="25400" cap="rnd" cmpd="sng" algn="ctr">
            <a:solidFill>
              <a:srgbClr val="FF6600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54" name="Elbow Connector 66"/>
          <p:cNvCxnSpPr/>
          <p:nvPr/>
        </p:nvCxnSpPr>
        <p:spPr>
          <a:xfrm rot="10800000">
            <a:off x="6912624" y="4452031"/>
            <a:ext cx="2201226" cy="1025988"/>
          </a:xfrm>
          <a:prstGeom prst="bentConnector3">
            <a:avLst>
              <a:gd name="adj1" fmla="val 39582"/>
            </a:avLst>
          </a:prstGeom>
          <a:noFill/>
          <a:ln w="25400" cap="rnd" cmpd="sng" algn="ctr">
            <a:solidFill>
              <a:srgbClr val="008000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55" name="Elbow Connector 98"/>
          <p:cNvCxnSpPr/>
          <p:nvPr/>
        </p:nvCxnSpPr>
        <p:spPr>
          <a:xfrm rot="10800000" flipV="1">
            <a:off x="6917135" y="2268093"/>
            <a:ext cx="2196721" cy="2045379"/>
          </a:xfrm>
          <a:prstGeom prst="bentConnector3">
            <a:avLst>
              <a:gd name="adj1" fmla="val 36084"/>
            </a:avLst>
          </a:prstGeom>
          <a:noFill/>
          <a:ln w="28575" cap="rnd" cmpd="sng" algn="ctr">
            <a:solidFill>
              <a:srgbClr val="008000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56" name="Elbow Connector 65"/>
          <p:cNvCxnSpPr/>
          <p:nvPr/>
        </p:nvCxnSpPr>
        <p:spPr>
          <a:xfrm rot="10800000" flipV="1">
            <a:off x="6912624" y="5085691"/>
            <a:ext cx="2201226" cy="346676"/>
          </a:xfrm>
          <a:prstGeom prst="bentConnector3">
            <a:avLst>
              <a:gd name="adj1" fmla="val 13964"/>
            </a:avLst>
          </a:prstGeom>
          <a:noFill/>
          <a:ln w="25400" cap="rnd" cmpd="sng" algn="ctr">
            <a:solidFill>
              <a:schemeClr val="accent3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57" name="Elbow Connector 85"/>
          <p:cNvCxnSpPr/>
          <p:nvPr/>
        </p:nvCxnSpPr>
        <p:spPr>
          <a:xfrm rot="10800000" flipV="1">
            <a:off x="6917131" y="2696718"/>
            <a:ext cx="2196720" cy="2857500"/>
          </a:xfrm>
          <a:prstGeom prst="bentConnector3">
            <a:avLst>
              <a:gd name="adj1" fmla="val 21063"/>
            </a:avLst>
          </a:prstGeom>
          <a:noFill/>
          <a:ln w="25400" cap="rnd" cmpd="sng" algn="ctr">
            <a:solidFill>
              <a:schemeClr val="accent3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58" name="Elbow Connector 105"/>
          <p:cNvCxnSpPr/>
          <p:nvPr/>
        </p:nvCxnSpPr>
        <p:spPr>
          <a:xfrm rot="10800000" flipV="1">
            <a:off x="6917130" y="4361450"/>
            <a:ext cx="2196720" cy="961081"/>
          </a:xfrm>
          <a:prstGeom prst="bentConnector3">
            <a:avLst>
              <a:gd name="adj1" fmla="val 17750"/>
            </a:avLst>
          </a:prstGeom>
          <a:noFill/>
          <a:ln w="25400" cap="rnd" cmpd="sng" algn="ctr">
            <a:solidFill>
              <a:schemeClr val="accent3"/>
            </a:solidFill>
            <a:prstDash val="sysDot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59" name="Straight Connector 37"/>
          <p:cNvCxnSpPr/>
          <p:nvPr/>
        </p:nvCxnSpPr>
        <p:spPr>
          <a:xfrm>
            <a:off x="5617223" y="3896609"/>
            <a:ext cx="0" cy="287339"/>
          </a:xfrm>
          <a:prstGeom prst="line">
            <a:avLst/>
          </a:prstGeom>
          <a:noFill/>
          <a:ln w="19050" cap="rnd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60" name="Straight Connector 57"/>
          <p:cNvCxnSpPr/>
          <p:nvPr/>
        </p:nvCxnSpPr>
        <p:spPr>
          <a:xfrm>
            <a:off x="6044260" y="3896609"/>
            <a:ext cx="0" cy="755651"/>
          </a:xfrm>
          <a:prstGeom prst="line">
            <a:avLst/>
          </a:prstGeom>
          <a:noFill/>
          <a:ln w="19050" cap="rnd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61" name="Straight Connector 58"/>
          <p:cNvCxnSpPr/>
          <p:nvPr/>
        </p:nvCxnSpPr>
        <p:spPr>
          <a:xfrm>
            <a:off x="6471424" y="3896613"/>
            <a:ext cx="0" cy="1223963"/>
          </a:xfrm>
          <a:prstGeom prst="line">
            <a:avLst/>
          </a:prstGeom>
          <a:noFill/>
          <a:ln w="19050" cap="rnd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</p:cxnSp>
      <p:grpSp>
        <p:nvGrpSpPr>
          <p:cNvPr id="62" name="Gruppierung 127"/>
          <p:cNvGrpSpPr/>
          <p:nvPr/>
        </p:nvGrpSpPr>
        <p:grpSpPr>
          <a:xfrm>
            <a:off x="5337596" y="4182356"/>
            <a:ext cx="533656" cy="533656"/>
            <a:chOff x="812120" y="3948892"/>
            <a:chExt cx="620741" cy="620741"/>
          </a:xfrm>
        </p:grpSpPr>
        <p:sp>
          <p:nvSpPr>
            <p:cNvPr id="63" name="Shape 769"/>
            <p:cNvSpPr/>
            <p:nvPr/>
          </p:nvSpPr>
          <p:spPr>
            <a:xfrm>
              <a:off x="812120" y="3948892"/>
              <a:ext cx="620741" cy="620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A4F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0000"/>
                </a:lnSpc>
                <a:defRPr sz="4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4" name="Bild 129" descr="buildings1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543" y="3991282"/>
              <a:ext cx="277527" cy="333075"/>
            </a:xfrm>
            <a:prstGeom prst="rect">
              <a:avLst/>
            </a:prstGeom>
          </p:spPr>
        </p:pic>
        <p:sp>
          <p:nvSpPr>
            <p:cNvPr id="65" name="TextBox 14"/>
            <p:cNvSpPr txBox="1">
              <a:spLocks noChangeArrowheads="1"/>
            </p:cNvSpPr>
            <p:nvPr/>
          </p:nvSpPr>
          <p:spPr bwMode="auto">
            <a:xfrm>
              <a:off x="914400" y="4343400"/>
              <a:ext cx="410795" cy="214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£</a:t>
              </a:r>
            </a:p>
          </p:txBody>
        </p:sp>
      </p:grpSp>
      <p:grpSp>
        <p:nvGrpSpPr>
          <p:cNvPr id="66" name="Gruppierung 131"/>
          <p:cNvGrpSpPr/>
          <p:nvPr/>
        </p:nvGrpSpPr>
        <p:grpSpPr>
          <a:xfrm>
            <a:off x="5783910" y="4715756"/>
            <a:ext cx="533656" cy="533656"/>
            <a:chOff x="812120" y="3948892"/>
            <a:chExt cx="620741" cy="620741"/>
          </a:xfrm>
        </p:grpSpPr>
        <p:sp>
          <p:nvSpPr>
            <p:cNvPr id="67" name="Shape 769"/>
            <p:cNvSpPr/>
            <p:nvPr/>
          </p:nvSpPr>
          <p:spPr>
            <a:xfrm>
              <a:off x="812120" y="3948892"/>
              <a:ext cx="620741" cy="620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4A4F5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0000"/>
                </a:lnSpc>
                <a:defRPr sz="4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68" name="Bild 133" descr="buildings1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543" y="3991282"/>
              <a:ext cx="277527" cy="333075"/>
            </a:xfrm>
            <a:prstGeom prst="rect">
              <a:avLst/>
            </a:prstGeom>
          </p:spPr>
        </p:pic>
        <p:sp>
          <p:nvSpPr>
            <p:cNvPr id="69" name="TextBox 14"/>
            <p:cNvSpPr txBox="1">
              <a:spLocks noChangeArrowheads="1"/>
            </p:cNvSpPr>
            <p:nvPr/>
          </p:nvSpPr>
          <p:spPr bwMode="auto">
            <a:xfrm>
              <a:off x="914400" y="4343400"/>
              <a:ext cx="410795" cy="214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€</a:t>
              </a:r>
            </a:p>
          </p:txBody>
        </p:sp>
      </p:grpSp>
      <p:grpSp>
        <p:nvGrpSpPr>
          <p:cNvPr id="70" name="Gruppierung 135"/>
          <p:cNvGrpSpPr/>
          <p:nvPr/>
        </p:nvGrpSpPr>
        <p:grpSpPr>
          <a:xfrm>
            <a:off x="6164910" y="5172956"/>
            <a:ext cx="533656" cy="533656"/>
            <a:chOff x="812120" y="3948892"/>
            <a:chExt cx="620741" cy="620741"/>
          </a:xfrm>
        </p:grpSpPr>
        <p:sp>
          <p:nvSpPr>
            <p:cNvPr id="71" name="Shape 769"/>
            <p:cNvSpPr/>
            <p:nvPr/>
          </p:nvSpPr>
          <p:spPr>
            <a:xfrm>
              <a:off x="812120" y="3948892"/>
              <a:ext cx="620741" cy="620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0000"/>
                </a:lnSpc>
                <a:defRPr sz="4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2" name="Bild 137" descr="buildings1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543" y="3991282"/>
              <a:ext cx="277527" cy="333075"/>
            </a:xfrm>
            <a:prstGeom prst="rect">
              <a:avLst/>
            </a:prstGeom>
          </p:spPr>
        </p:pic>
        <p:sp>
          <p:nvSpPr>
            <p:cNvPr id="73" name="TextBox 14"/>
            <p:cNvSpPr txBox="1">
              <a:spLocks noChangeArrowheads="1"/>
            </p:cNvSpPr>
            <p:nvPr/>
          </p:nvSpPr>
          <p:spPr bwMode="auto">
            <a:xfrm>
              <a:off x="914400" y="4343400"/>
              <a:ext cx="410795" cy="214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</a:rPr>
                <a:t>$</a:t>
              </a:r>
            </a:p>
          </p:txBody>
        </p:sp>
      </p:grpSp>
      <p:cxnSp>
        <p:nvCxnSpPr>
          <p:cNvPr id="74" name="Straight Arrow Connector 47"/>
          <p:cNvCxnSpPr/>
          <p:nvPr/>
        </p:nvCxnSpPr>
        <p:spPr>
          <a:xfrm flipH="1">
            <a:off x="2514575" y="5478016"/>
            <a:ext cx="3458248" cy="0"/>
          </a:xfrm>
          <a:prstGeom prst="straightConnector1">
            <a:avLst/>
          </a:prstGeom>
          <a:noFill/>
          <a:ln w="28575" cap="rnd" cmpd="sng" algn="ctr">
            <a:solidFill>
              <a:schemeClr val="accent3"/>
            </a:solidFill>
            <a:prstDash val="sysDot"/>
            <a:headEnd type="oval" w="med" len="med"/>
            <a:tailEnd type="triangle" w="med" len="med"/>
          </a:ln>
          <a:effectLst/>
        </p:spPr>
      </p:cxnSp>
      <p:cxnSp>
        <p:nvCxnSpPr>
          <p:cNvPr id="75" name="Straight Arrow Connector 47"/>
          <p:cNvCxnSpPr/>
          <p:nvPr/>
        </p:nvCxnSpPr>
        <p:spPr>
          <a:xfrm flipH="1">
            <a:off x="2111357" y="4944616"/>
            <a:ext cx="3490752" cy="0"/>
          </a:xfrm>
          <a:prstGeom prst="straightConnector1">
            <a:avLst/>
          </a:prstGeom>
          <a:noFill/>
          <a:ln w="28575" cap="rnd" cmpd="sng" algn="ctr">
            <a:solidFill>
              <a:srgbClr val="FF6600"/>
            </a:solidFill>
            <a:prstDash val="sysDot"/>
            <a:headEnd type="oval" w="med" len="med"/>
            <a:tailEnd type="triangle" w="med" len="med"/>
          </a:ln>
          <a:effectLst/>
        </p:spPr>
      </p:cxnSp>
      <p:cxnSp>
        <p:nvCxnSpPr>
          <p:cNvPr id="76" name="Straight Arrow Connector 47"/>
          <p:cNvCxnSpPr/>
          <p:nvPr/>
        </p:nvCxnSpPr>
        <p:spPr>
          <a:xfrm flipH="1">
            <a:off x="1651703" y="4411216"/>
            <a:ext cx="3533720" cy="0"/>
          </a:xfrm>
          <a:prstGeom prst="straightConnector1">
            <a:avLst/>
          </a:prstGeom>
          <a:noFill/>
          <a:ln w="28575" cap="rnd" cmpd="sng" algn="ctr">
            <a:solidFill>
              <a:srgbClr val="008000"/>
            </a:solidFill>
            <a:prstDash val="sysDot"/>
            <a:headEnd type="oval" w="med" len="med"/>
            <a:tailEnd type="triangle" w="med" len="med"/>
          </a:ln>
          <a:effectLst/>
        </p:spPr>
      </p:cxnSp>
      <p:grpSp>
        <p:nvGrpSpPr>
          <p:cNvPr id="77" name="Gruppierung 23"/>
          <p:cNvGrpSpPr/>
          <p:nvPr/>
        </p:nvGrpSpPr>
        <p:grpSpPr>
          <a:xfrm>
            <a:off x="7217429" y="1929958"/>
            <a:ext cx="930729" cy="930729"/>
            <a:chOff x="4953000" y="1848984"/>
            <a:chExt cx="575129" cy="575129"/>
          </a:xfrm>
        </p:grpSpPr>
        <p:sp>
          <p:nvSpPr>
            <p:cNvPr id="78" name="Shape 2218"/>
            <p:cNvSpPr/>
            <p:nvPr/>
          </p:nvSpPr>
          <p:spPr>
            <a:xfrm>
              <a:off x="4953000" y="1848984"/>
              <a:ext cx="575129" cy="575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>
                <a:latin typeface="Arial"/>
                <a:cs typeface="Arial"/>
              </a:endParaRPr>
            </a:p>
          </p:txBody>
        </p:sp>
        <p:pic>
          <p:nvPicPr>
            <p:cNvPr id="79" name="Bild 162" descr="SECURITY_CMJN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0383" y="1979576"/>
              <a:ext cx="240363" cy="313944"/>
            </a:xfrm>
            <a:prstGeom prst="rect">
              <a:avLst/>
            </a:prstGeom>
          </p:spPr>
        </p:pic>
      </p:grpSp>
      <p:pic>
        <p:nvPicPr>
          <p:cNvPr id="85" name="Picture 8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14059" r="6053" b="3064"/>
          <a:stretch/>
        </p:blipFill>
        <p:spPr bwMode="auto">
          <a:xfrm>
            <a:off x="9216153" y="2066705"/>
            <a:ext cx="2952329" cy="166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8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18" y="5024103"/>
            <a:ext cx="3026019" cy="49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8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817" y="1757352"/>
            <a:ext cx="2803536" cy="2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038" y="4458088"/>
            <a:ext cx="2972679" cy="60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038" y="3745790"/>
            <a:ext cx="2906557" cy="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3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You’ve done business with us …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49071" y="1268760"/>
            <a:ext cx="4313994" cy="4759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5"/>
          <p:cNvSpPr txBox="1">
            <a:spLocks/>
          </p:cNvSpPr>
          <p:nvPr/>
        </p:nvSpPr>
        <p:spPr bwMode="auto">
          <a:xfrm>
            <a:off x="3270108" y="4268137"/>
            <a:ext cx="360289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457200">
              <a:spcAft>
                <a:spcPts val="800"/>
              </a:spcAft>
            </a:pPr>
            <a:r>
              <a:rPr lang="en-US" sz="2800" b="1" dirty="0" smtClean="0">
                <a:solidFill>
                  <a:srgbClr val="1CBEDC"/>
                </a:solidFill>
                <a:ea typeface="Tahoma" pitchFamily="34" charset="0"/>
                <a:cs typeface="Tahoma" pitchFamily="34" charset="0"/>
              </a:rPr>
              <a:t>150</a:t>
            </a:r>
            <a:r>
              <a:rPr lang="en-US" sz="1200" dirty="0" smtClean="0">
                <a:solidFill>
                  <a:srgbClr val="4A4F55"/>
                </a:solidFill>
                <a:ea typeface="Tahoma" pitchFamily="34" charset="0"/>
                <a:cs typeface="Tahoma" pitchFamily="34" charset="0"/>
              </a:rPr>
              <a:t/>
            </a:r>
            <a:br>
              <a:rPr lang="en-US" sz="1200" dirty="0" smtClean="0">
                <a:solidFill>
                  <a:srgbClr val="4A4F55"/>
                </a:solidFill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solidFill>
                  <a:srgbClr val="B2B2B2">
                    <a:lumMod val="50000"/>
                  </a:srgbClr>
                </a:solidFill>
                <a:ea typeface="Tahoma" pitchFamily="34" charset="0"/>
                <a:cs typeface="Tahoma" pitchFamily="34" charset="0"/>
              </a:rPr>
              <a:t>International, local and alternative payment methods</a:t>
            </a:r>
            <a:endParaRPr lang="en-US" sz="1200" dirty="0" smtClean="0">
              <a:solidFill>
                <a:srgbClr val="B2B2B2">
                  <a:lumMod val="50000"/>
                </a:srgbClr>
              </a:solidFill>
            </a:endParaRPr>
          </a:p>
        </p:txBody>
      </p:sp>
      <p:grpSp>
        <p:nvGrpSpPr>
          <p:cNvPr id="5" name="Group 45"/>
          <p:cNvGrpSpPr/>
          <p:nvPr/>
        </p:nvGrpSpPr>
        <p:grpSpPr>
          <a:xfrm>
            <a:off x="2288483" y="4268582"/>
            <a:ext cx="761747" cy="636456"/>
            <a:chOff x="535974" y="3140967"/>
            <a:chExt cx="1303303" cy="1088936"/>
          </a:xfrm>
          <a:solidFill>
            <a:srgbClr val="DC0506"/>
          </a:solidFill>
        </p:grpSpPr>
        <p:sp>
          <p:nvSpPr>
            <p:cNvPr id="6" name="Oval 5"/>
            <p:cNvSpPr/>
            <p:nvPr/>
          </p:nvSpPr>
          <p:spPr>
            <a:xfrm flipH="1">
              <a:off x="636572" y="3140967"/>
              <a:ext cx="1102105" cy="1088936"/>
            </a:xfrm>
            <a:prstGeom prst="ellipse">
              <a:avLst/>
            </a:prstGeom>
            <a:grp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5974" y="3393050"/>
              <a:ext cx="1303303" cy="6845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nl-BE" sz="2000" b="1" dirty="0" smtClean="0">
                  <a:solidFill>
                    <a:srgbClr val="FFFFFF"/>
                  </a:solidFill>
                </a:rPr>
                <a:t>150+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3643498" y="5255362"/>
            <a:ext cx="106926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457200">
              <a:spcAft>
                <a:spcPts val="800"/>
              </a:spcAft>
              <a:buFont typeface="Arial" charset="0"/>
              <a:buNone/>
            </a:pPr>
            <a:r>
              <a:rPr lang="en-US" sz="2800" b="1" dirty="0" smtClean="0">
                <a:solidFill>
                  <a:srgbClr val="1CBEDC"/>
                </a:solidFill>
              </a:rPr>
              <a:t>170</a:t>
            </a:r>
            <a:r>
              <a:rPr lang="en-US" sz="1200" dirty="0" smtClean="0">
                <a:solidFill>
                  <a:srgbClr val="4A4A49"/>
                </a:solidFill>
              </a:rPr>
              <a:t/>
            </a:r>
            <a:br>
              <a:rPr lang="en-US" sz="1200" dirty="0" smtClean="0">
                <a:solidFill>
                  <a:srgbClr val="4A4A49"/>
                </a:solidFill>
              </a:rPr>
            </a:br>
            <a:r>
              <a:rPr lang="fr-BE" sz="1200" dirty="0">
                <a:solidFill>
                  <a:srgbClr val="4A4A49"/>
                </a:solidFill>
              </a:rPr>
              <a:t>C</a:t>
            </a:r>
            <a:r>
              <a:rPr lang="fr-BE" sz="1200" dirty="0" smtClean="0">
                <a:solidFill>
                  <a:srgbClr val="4A4A49"/>
                </a:solidFill>
              </a:rPr>
              <a:t>ountries</a:t>
            </a:r>
            <a:endParaRPr lang="fr-BE" sz="1200" dirty="0">
              <a:solidFill>
                <a:srgbClr val="4A4A49"/>
              </a:solidFill>
            </a:endParaRPr>
          </a:p>
        </p:txBody>
      </p:sp>
      <p:grpSp>
        <p:nvGrpSpPr>
          <p:cNvPr id="9" name="Group 48"/>
          <p:cNvGrpSpPr/>
          <p:nvPr/>
        </p:nvGrpSpPr>
        <p:grpSpPr>
          <a:xfrm>
            <a:off x="2734022" y="5240816"/>
            <a:ext cx="644153" cy="636456"/>
            <a:chOff x="5023768" y="1844824"/>
            <a:chExt cx="956347" cy="944920"/>
          </a:xfrm>
          <a:solidFill>
            <a:srgbClr val="DC0506"/>
          </a:solidFill>
        </p:grpSpPr>
        <p:sp>
          <p:nvSpPr>
            <p:cNvPr id="10" name="Oval 9"/>
            <p:cNvSpPr/>
            <p:nvPr/>
          </p:nvSpPr>
          <p:spPr>
            <a:xfrm flipH="1">
              <a:off x="5023768" y="1844824"/>
              <a:ext cx="956347" cy="944920"/>
            </a:xfrm>
            <a:prstGeom prst="ellipse">
              <a:avLst/>
            </a:prstGeom>
            <a:grp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 descr="Open_neg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1941" y="2047284"/>
              <a:ext cx="540000" cy="5400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2516043" y="2401784"/>
            <a:ext cx="2042607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457200">
              <a:spcAft>
                <a:spcPts val="800"/>
              </a:spcAft>
              <a:buFont typeface="Arial" charset="0"/>
              <a:buNone/>
            </a:pPr>
            <a:r>
              <a:rPr lang="nl-BE" sz="2800" b="1" dirty="0" smtClean="0">
                <a:solidFill>
                  <a:srgbClr val="1CBEDC"/>
                </a:solidFill>
                <a:ea typeface="Tahoma" pitchFamily="34" charset="0"/>
                <a:cs typeface="Tahoma" pitchFamily="34" charset="0"/>
              </a:rPr>
              <a:t>65,000</a:t>
            </a:r>
            <a:r>
              <a:rPr lang="nl-BE" sz="1200" dirty="0" smtClean="0">
                <a:solidFill>
                  <a:schemeClr val="accent3"/>
                </a:solidFill>
                <a:ea typeface="Tahoma" pitchFamily="34" charset="0"/>
                <a:cs typeface="Tahoma" pitchFamily="34" charset="0"/>
              </a:rPr>
              <a:t> </a:t>
            </a:r>
            <a:br>
              <a:rPr lang="nl-BE" sz="1200" dirty="0" smtClean="0">
                <a:solidFill>
                  <a:schemeClr val="accent3"/>
                </a:solidFill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solidFill>
                  <a:srgbClr val="4A4A49"/>
                </a:solidFill>
              </a:rPr>
              <a:t>Clients</a:t>
            </a:r>
            <a:endParaRPr lang="en-US" sz="1200" dirty="0">
              <a:solidFill>
                <a:srgbClr val="4A4A49"/>
              </a:solidFill>
            </a:endParaRPr>
          </a:p>
        </p:txBody>
      </p:sp>
      <p:grpSp>
        <p:nvGrpSpPr>
          <p:cNvPr id="13" name="Group 54"/>
          <p:cNvGrpSpPr/>
          <p:nvPr/>
        </p:nvGrpSpPr>
        <p:grpSpPr>
          <a:xfrm>
            <a:off x="1606567" y="2366179"/>
            <a:ext cx="644153" cy="636456"/>
            <a:chOff x="5652120" y="836712"/>
            <a:chExt cx="956347" cy="944920"/>
          </a:xfrm>
          <a:solidFill>
            <a:srgbClr val="DC0506"/>
          </a:solidFill>
        </p:grpSpPr>
        <p:sp>
          <p:nvSpPr>
            <p:cNvPr id="14" name="Oval 13"/>
            <p:cNvSpPr/>
            <p:nvPr/>
          </p:nvSpPr>
          <p:spPr>
            <a:xfrm flipH="1">
              <a:off x="5652120" y="836712"/>
              <a:ext cx="956347" cy="944920"/>
            </a:xfrm>
            <a:prstGeom prst="ellipse">
              <a:avLst/>
            </a:prstGeom>
            <a:grp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Store_neg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2261" y="1084605"/>
              <a:ext cx="576064" cy="44913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6" name="Content Placeholder 5"/>
          <p:cNvSpPr txBox="1">
            <a:spLocks/>
          </p:cNvSpPr>
          <p:nvPr/>
        </p:nvSpPr>
        <p:spPr bwMode="auto">
          <a:xfrm>
            <a:off x="2231260" y="1412780"/>
            <a:ext cx="1754575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457200">
              <a:spcAft>
                <a:spcPts val="800"/>
              </a:spcAft>
              <a:buFont typeface="Arial" charset="0"/>
              <a:buNone/>
            </a:pPr>
            <a:r>
              <a:rPr lang="nl-BE" sz="2800" b="1" dirty="0" smtClean="0">
                <a:solidFill>
                  <a:srgbClr val="1CBEDC"/>
                </a:solidFill>
                <a:ea typeface="Tahoma" pitchFamily="34" charset="0"/>
                <a:cs typeface="Tahoma" pitchFamily="34" charset="0"/>
              </a:rPr>
              <a:t>€58 Bn</a:t>
            </a:r>
            <a:r>
              <a:rPr lang="nl-BE" sz="2800" dirty="0" smtClean="0">
                <a:solidFill>
                  <a:srgbClr val="4A4F55"/>
                </a:solidFill>
                <a:ea typeface="Tahoma" pitchFamily="34" charset="0"/>
                <a:cs typeface="Tahoma" pitchFamily="34" charset="0"/>
              </a:rPr>
              <a:t/>
            </a:r>
            <a:br>
              <a:rPr lang="nl-BE" sz="2800" dirty="0" smtClean="0">
                <a:solidFill>
                  <a:srgbClr val="4A4F55"/>
                </a:solidFill>
                <a:ea typeface="Tahoma" pitchFamily="34" charset="0"/>
                <a:cs typeface="Tahoma" pitchFamily="34" charset="0"/>
              </a:rPr>
            </a:br>
            <a:r>
              <a:rPr lang="en-US" sz="1200" dirty="0">
                <a:solidFill>
                  <a:srgbClr val="4A4A49"/>
                </a:solidFill>
              </a:rPr>
              <a:t>Processed </a:t>
            </a:r>
            <a:r>
              <a:rPr lang="en-US" sz="1200" dirty="0" smtClean="0">
                <a:solidFill>
                  <a:srgbClr val="4A4A49"/>
                </a:solidFill>
              </a:rPr>
              <a:t> flow </a:t>
            </a:r>
            <a:endParaRPr lang="en-US" sz="1200" dirty="0">
              <a:solidFill>
                <a:srgbClr val="4A4A49"/>
              </a:solidFill>
            </a:endParaRPr>
          </a:p>
        </p:txBody>
      </p:sp>
      <p:grpSp>
        <p:nvGrpSpPr>
          <p:cNvPr id="17" name="Group 57"/>
          <p:cNvGrpSpPr/>
          <p:nvPr/>
        </p:nvGrpSpPr>
        <p:grpSpPr>
          <a:xfrm>
            <a:off x="1321784" y="1414976"/>
            <a:ext cx="644153" cy="636456"/>
            <a:chOff x="6876256" y="836712"/>
            <a:chExt cx="956347" cy="944920"/>
          </a:xfrm>
          <a:solidFill>
            <a:srgbClr val="DC0506"/>
          </a:solidFill>
        </p:grpSpPr>
        <p:sp>
          <p:nvSpPr>
            <p:cNvPr id="18" name="Oval 17"/>
            <p:cNvSpPr/>
            <p:nvPr/>
          </p:nvSpPr>
          <p:spPr>
            <a:xfrm flipH="1">
              <a:off x="6876256" y="836712"/>
              <a:ext cx="956347" cy="944920"/>
            </a:xfrm>
            <a:prstGeom prst="ellipse">
              <a:avLst/>
            </a:prstGeom>
            <a:grp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FFFFFF"/>
                </a:solidFill>
              </a:endParaRPr>
            </a:p>
          </p:txBody>
        </p:sp>
        <p:pic>
          <p:nvPicPr>
            <p:cNvPr id="19" name="Picture 18" descr="Collect_several_acquirers_neg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5079" y="1035614"/>
              <a:ext cx="538700" cy="547117"/>
            </a:xfrm>
            <a:prstGeom prst="rect">
              <a:avLst/>
            </a:prstGeom>
            <a:grpFill/>
          </p:spPr>
        </p:pic>
      </p:grpSp>
      <p:sp>
        <p:nvSpPr>
          <p:cNvPr id="20" name="Content Placeholder 5"/>
          <p:cNvSpPr txBox="1">
            <a:spLocks/>
          </p:cNvSpPr>
          <p:nvPr/>
        </p:nvSpPr>
        <p:spPr bwMode="auto">
          <a:xfrm>
            <a:off x="2876077" y="3317385"/>
            <a:ext cx="255677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457200">
              <a:spcAft>
                <a:spcPts val="800"/>
              </a:spcAft>
            </a:pPr>
            <a:r>
              <a:rPr lang="nl-BE" sz="2800" b="1" dirty="0" smtClean="0">
                <a:solidFill>
                  <a:srgbClr val="1CBEDC"/>
                </a:solidFill>
              </a:rPr>
              <a:t>230</a:t>
            </a:r>
            <a:r>
              <a:rPr lang="nl-BE" sz="1200" dirty="0" smtClean="0">
                <a:solidFill>
                  <a:srgbClr val="4A4A49"/>
                </a:solidFill>
              </a:rPr>
              <a:t/>
            </a:r>
            <a:br>
              <a:rPr lang="nl-BE" sz="1200" dirty="0" smtClean="0">
                <a:solidFill>
                  <a:srgbClr val="4A4A49"/>
                </a:solidFill>
              </a:rPr>
            </a:br>
            <a:r>
              <a:rPr lang="en-US" sz="1200" dirty="0" smtClean="0">
                <a:solidFill>
                  <a:srgbClr val="4A4A49"/>
                </a:solidFill>
              </a:rPr>
              <a:t>Acquiring partners and banks</a:t>
            </a:r>
            <a:endParaRPr lang="fr-BE" sz="1200" dirty="0" smtClean="0">
              <a:solidFill>
                <a:srgbClr val="4A4A49"/>
              </a:solidFill>
            </a:endParaRPr>
          </a:p>
        </p:txBody>
      </p:sp>
      <p:grpSp>
        <p:nvGrpSpPr>
          <p:cNvPr id="21" name="Group 63"/>
          <p:cNvGrpSpPr/>
          <p:nvPr/>
        </p:nvGrpSpPr>
        <p:grpSpPr>
          <a:xfrm>
            <a:off x="1956502" y="3317380"/>
            <a:ext cx="644153" cy="636456"/>
            <a:chOff x="7884368" y="2780928"/>
            <a:chExt cx="956347" cy="944920"/>
          </a:xfrm>
          <a:solidFill>
            <a:srgbClr val="DC0506"/>
          </a:solidFill>
        </p:grpSpPr>
        <p:sp>
          <p:nvSpPr>
            <p:cNvPr id="22" name="Oval 21"/>
            <p:cNvSpPr/>
            <p:nvPr/>
          </p:nvSpPr>
          <p:spPr>
            <a:xfrm flipH="1">
              <a:off x="7884368" y="2780928"/>
              <a:ext cx="956347" cy="944920"/>
            </a:xfrm>
            <a:prstGeom prst="ellipse">
              <a:avLst/>
            </a:prstGeom>
            <a:grp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FFFFFF"/>
                </a:solidFill>
              </a:endParaRPr>
            </a:p>
          </p:txBody>
        </p:sp>
        <p:pic>
          <p:nvPicPr>
            <p:cNvPr id="23" name="Picture 22" descr="200+ACQ_neg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28384" y="2971844"/>
              <a:ext cx="648072" cy="601172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4" name="Rectangle 23"/>
          <p:cNvSpPr/>
          <p:nvPr/>
        </p:nvSpPr>
        <p:spPr>
          <a:xfrm>
            <a:off x="2519772" y="6699756"/>
            <a:ext cx="84249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Image source: https://www.theguardian.com/sport/picture/2016/may/26/sport-picture-of-the-day-sparks-fly-in-monaco-for-max-verstappen#img-1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268993" y="2028333"/>
            <a:ext cx="2723858" cy="1173983"/>
            <a:chOff x="4173174" y="1575155"/>
            <a:chExt cx="2723858" cy="1173983"/>
          </a:xfrm>
        </p:grpSpPr>
        <p:sp>
          <p:nvSpPr>
            <p:cNvPr id="30" name="Content Placeholder 5"/>
            <p:cNvSpPr txBox="1">
              <a:spLocks/>
            </p:cNvSpPr>
            <p:nvPr/>
          </p:nvSpPr>
          <p:spPr bwMode="auto">
            <a:xfrm>
              <a:off x="5461170" y="1794485"/>
              <a:ext cx="1435862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defTabSz="457200">
                <a:spcAft>
                  <a:spcPts val="800"/>
                </a:spcAft>
                <a:buFont typeface="Arial" charset="0"/>
                <a:buNone/>
              </a:pPr>
              <a:r>
                <a:rPr lang="nl-BE" sz="3600" b="1" dirty="0" smtClean="0">
                  <a:solidFill>
                    <a:srgbClr val="1CBEDC"/>
                  </a:solidFill>
                  <a:ea typeface="Tahoma" pitchFamily="34" charset="0"/>
                  <a:cs typeface="Tahoma" pitchFamily="34" charset="0"/>
                </a:rPr>
                <a:t>800+</a:t>
              </a:r>
              <a:r>
                <a:rPr lang="nl-BE" sz="1600" dirty="0" smtClean="0">
                  <a:solidFill>
                    <a:srgbClr val="1CBEDC"/>
                  </a:solidFill>
                  <a:ea typeface="Tahoma" pitchFamily="34" charset="0"/>
                  <a:cs typeface="Tahoma" pitchFamily="34" charset="0"/>
                </a:rPr>
                <a:t> </a:t>
              </a:r>
              <a:r>
                <a:rPr lang="nl-BE" sz="1200" dirty="0" smtClean="0">
                  <a:solidFill>
                    <a:srgbClr val="4A4F55"/>
                  </a:solidFill>
                  <a:ea typeface="Tahoma" pitchFamily="34" charset="0"/>
                  <a:cs typeface="Tahoma" pitchFamily="34" charset="0"/>
                </a:rPr>
                <a:t/>
              </a:r>
              <a:br>
                <a:rPr lang="nl-BE" sz="1200" dirty="0" smtClean="0">
                  <a:solidFill>
                    <a:srgbClr val="4A4F55"/>
                  </a:solidFill>
                  <a:ea typeface="Tahoma" pitchFamily="34" charset="0"/>
                  <a:cs typeface="Tahoma" pitchFamily="34" charset="0"/>
                </a:rPr>
              </a:br>
              <a:r>
                <a:rPr lang="nl-BE" sz="1200" dirty="0" smtClean="0">
                  <a:solidFill>
                    <a:srgbClr val="4A4F55"/>
                  </a:solidFill>
                  <a:ea typeface="Tahoma" pitchFamily="34" charset="0"/>
                  <a:cs typeface="Tahoma" pitchFamily="34" charset="0"/>
                </a:rPr>
                <a:t> Employees</a:t>
              </a:r>
              <a:endParaRPr lang="en-US" sz="1200" dirty="0">
                <a:solidFill>
                  <a:srgbClr val="4A4A49"/>
                </a:solidFill>
              </a:endParaRPr>
            </a:p>
          </p:txBody>
        </p:sp>
        <p:grpSp>
          <p:nvGrpSpPr>
            <p:cNvPr id="31" name="Group 66"/>
            <p:cNvGrpSpPr/>
            <p:nvPr/>
          </p:nvGrpSpPr>
          <p:grpSpPr>
            <a:xfrm>
              <a:off x="4173174" y="1575155"/>
              <a:ext cx="1188180" cy="1173983"/>
              <a:chOff x="7308304" y="1772816"/>
              <a:chExt cx="956347" cy="944920"/>
            </a:xfrm>
            <a:solidFill>
              <a:srgbClr val="FF0000"/>
            </a:solidFill>
          </p:grpSpPr>
          <p:sp>
            <p:nvSpPr>
              <p:cNvPr id="32" name="Oval 31"/>
              <p:cNvSpPr/>
              <p:nvPr/>
            </p:nvSpPr>
            <p:spPr>
              <a:xfrm flipH="1">
                <a:off x="7308304" y="1772816"/>
                <a:ext cx="956347" cy="944920"/>
              </a:xfrm>
              <a:prstGeom prst="ellipse">
                <a:avLst/>
              </a:prstGeom>
              <a:grpFill/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3" name="Picture 32" descr="Outsource_review_neg.png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0007" y="2025246"/>
                <a:ext cx="612941" cy="440060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40" name="AutoShape 2" descr="Afbeeldingsresultaat voor tid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8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815" b="21583"/>
          <a:stretch/>
        </p:blipFill>
        <p:spPr>
          <a:xfrm>
            <a:off x="3524635" y="1166647"/>
            <a:ext cx="5218768" cy="2270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away from the monolith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53393" y="4320358"/>
            <a:ext cx="5167485" cy="1628924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Technical goals:</a:t>
            </a:r>
            <a:br>
              <a:rPr lang="en-US" sz="1400" b="1" dirty="0"/>
            </a:b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Refactoring from monolith into </a:t>
            </a:r>
            <a:r>
              <a:rPr lang="en-US" sz="1400" dirty="0">
                <a:solidFill>
                  <a:srgbClr val="1CBEDC"/>
                </a:solidFill>
              </a:rPr>
              <a:t>micro services </a:t>
            </a:r>
            <a:r>
              <a:rPr lang="en-US" sz="1400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Maintain </a:t>
            </a:r>
            <a:r>
              <a:rPr lang="en-US" sz="1400" dirty="0">
                <a:solidFill>
                  <a:srgbClr val="1CBEDC"/>
                </a:solidFill>
              </a:rPr>
              <a:t>99.999% uptime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Maintain full automatic regression test (</a:t>
            </a:r>
            <a:r>
              <a:rPr lang="en-US" sz="1400" dirty="0">
                <a:solidFill>
                  <a:srgbClr val="1CBEDC"/>
                </a:solidFill>
              </a:rPr>
              <a:t>&gt;25k test cases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Easily handle over </a:t>
            </a:r>
            <a:r>
              <a:rPr lang="en-US" sz="1400" dirty="0">
                <a:solidFill>
                  <a:srgbClr val="1CBEDC"/>
                </a:solidFill>
              </a:rPr>
              <a:t>1000s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1CBEDC"/>
                </a:solidFill>
              </a:rPr>
              <a:t>transactions</a:t>
            </a:r>
            <a:r>
              <a:rPr lang="en-US" sz="1400" dirty="0"/>
              <a:t> per second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3393" y="3573015"/>
            <a:ext cx="10856118" cy="648072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i="1" dirty="0"/>
              <a:t>Ingenico </a:t>
            </a:r>
            <a:r>
              <a:rPr lang="en-US" sz="1800" i="1" dirty="0" err="1"/>
              <a:t>ePayments</a:t>
            </a:r>
            <a:r>
              <a:rPr lang="en-US" sz="1800" i="1" dirty="0"/>
              <a:t> started </a:t>
            </a:r>
            <a:r>
              <a:rPr lang="en-US" sz="1800" i="1" dirty="0" smtClean="0"/>
              <a:t>in </a:t>
            </a:r>
            <a:r>
              <a:rPr lang="en-US" sz="1800" b="1" i="1" dirty="0">
                <a:solidFill>
                  <a:srgbClr val="1CBEDC"/>
                </a:solidFill>
              </a:rPr>
              <a:t>1994</a:t>
            </a:r>
            <a:r>
              <a:rPr lang="en-US" sz="1800" i="1" dirty="0"/>
              <a:t> as Payment Service Provider (PSP ).</a:t>
            </a:r>
          </a:p>
          <a:p>
            <a:pPr algn="ctr"/>
            <a:r>
              <a:rPr lang="en-US" sz="1800" i="1" dirty="0"/>
              <a:t>Being a front-runner back then means dealing with older technologies today …</a:t>
            </a:r>
          </a:p>
          <a:p>
            <a:pPr algn="ctr"/>
            <a:r>
              <a:rPr lang="en-US" sz="1800" i="1" dirty="0"/>
              <a:t> … so it was time for a </a:t>
            </a:r>
            <a:r>
              <a:rPr lang="en-US" sz="1800" b="1" i="1" dirty="0">
                <a:solidFill>
                  <a:srgbClr val="C00000"/>
                </a:solidFill>
              </a:rPr>
              <a:t>’big’</a:t>
            </a:r>
            <a:r>
              <a:rPr lang="en-US" sz="1800" i="1" dirty="0">
                <a:solidFill>
                  <a:srgbClr val="C00000"/>
                </a:solidFill>
              </a:rPr>
              <a:t> </a:t>
            </a:r>
            <a:r>
              <a:rPr lang="en-US" sz="1800" i="1" dirty="0"/>
              <a:t>change.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053" y="4320358"/>
            <a:ext cx="5267473" cy="1628924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Delivery goals:</a:t>
            </a:r>
            <a:br>
              <a:rPr lang="en-US" sz="1400" b="1" dirty="0"/>
            </a:b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Move to a Agile / </a:t>
            </a:r>
            <a:r>
              <a:rPr lang="en-US" sz="1400" dirty="0">
                <a:solidFill>
                  <a:srgbClr val="1CBEDC"/>
                </a:solidFill>
              </a:rPr>
              <a:t>DevOps</a:t>
            </a:r>
            <a:r>
              <a:rPr lang="en-US" sz="1400" dirty="0"/>
              <a:t> way of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Introduction of the </a:t>
            </a:r>
            <a:r>
              <a:rPr lang="en-US" sz="1400" dirty="0">
                <a:solidFill>
                  <a:srgbClr val="1CBEDC"/>
                </a:solidFill>
              </a:rPr>
              <a:t>Continuous Delivery </a:t>
            </a:r>
            <a:r>
              <a:rPr lang="en-US" sz="1400" dirty="0"/>
              <a:t>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Cloud enabled with technologies like </a:t>
            </a:r>
            <a:r>
              <a:rPr lang="en-US" sz="1400" dirty="0">
                <a:solidFill>
                  <a:srgbClr val="1CBEDC"/>
                </a:solidFill>
              </a:rPr>
              <a:t>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Maintain highest level of  </a:t>
            </a:r>
            <a:r>
              <a:rPr lang="en-US" sz="1400" dirty="0">
                <a:solidFill>
                  <a:srgbClr val="1CBEDC"/>
                </a:solidFill>
              </a:rPr>
              <a:t>PCI</a:t>
            </a:r>
            <a:r>
              <a:rPr lang="en-US" sz="1400" dirty="0"/>
              <a:t> compliancy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303" y="6109650"/>
            <a:ext cx="5976664" cy="12311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Image source: http://www.pinterest.com/pin/20195898298814935/</a:t>
            </a:r>
          </a:p>
        </p:txBody>
      </p:sp>
    </p:spTree>
    <p:extLst>
      <p:ext uri="{BB962C8B-B14F-4D97-AF65-F5344CB8AC3E}">
        <p14:creationId xmlns:p14="http://schemas.microsoft.com/office/powerpoint/2010/main" val="391936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from the best and improve on 3 themes: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904456" y="1700808"/>
            <a:ext cx="2592287" cy="1332000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wrap="square" lIns="72000" tIns="72000" rIns="72000" bIns="72000" anchor="t">
            <a:noAutofit/>
          </a:bodyPr>
          <a:lstStyle/>
          <a:p>
            <a:pPr algn="ctr"/>
            <a:r>
              <a:rPr lang="en-US" dirty="0">
                <a:solidFill>
                  <a:srgbClr val="1CD65F"/>
                </a:solidFill>
                <a:latin typeface="+mj-lt"/>
              </a:rPr>
              <a:t>organizational &amp; cultural change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437692" y="2769021"/>
            <a:ext cx="1349274" cy="1349275"/>
            <a:chOff x="1612370" y="2952351"/>
            <a:chExt cx="1349274" cy="1349274"/>
          </a:xfrm>
        </p:grpSpPr>
        <p:sp>
          <p:nvSpPr>
            <p:cNvPr id="39" name="Oval 38"/>
            <p:cNvSpPr/>
            <p:nvPr/>
          </p:nvSpPr>
          <p:spPr>
            <a:xfrm>
              <a:off x="1612370" y="2952351"/>
              <a:ext cx="1349274" cy="1349274"/>
            </a:xfrm>
            <a:prstGeom prst="ellipse">
              <a:avLst/>
            </a:prstGeom>
            <a:solidFill>
              <a:srgbClr val="1CD65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 err="1"/>
            </a:p>
          </p:txBody>
        </p:sp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1812244" y="3274698"/>
              <a:ext cx="949526" cy="704580"/>
            </a:xfrm>
            <a:custGeom>
              <a:avLst/>
              <a:gdLst>
                <a:gd name="T0" fmla="*/ 61 w 279"/>
                <a:gd name="T1" fmla="*/ 0 h 207"/>
                <a:gd name="T2" fmla="*/ 88 w 279"/>
                <a:gd name="T3" fmla="*/ 28 h 207"/>
                <a:gd name="T4" fmla="*/ 113 w 279"/>
                <a:gd name="T5" fmla="*/ 23 h 207"/>
                <a:gd name="T6" fmla="*/ 132 w 279"/>
                <a:gd name="T7" fmla="*/ 22 h 207"/>
                <a:gd name="T8" fmla="*/ 149 w 279"/>
                <a:gd name="T9" fmla="*/ 23 h 207"/>
                <a:gd name="T10" fmla="*/ 186 w 279"/>
                <a:gd name="T11" fmla="*/ 19 h 207"/>
                <a:gd name="T12" fmla="*/ 279 w 279"/>
                <a:gd name="T13" fmla="*/ 104 h 207"/>
                <a:gd name="T14" fmla="*/ 241 w 279"/>
                <a:gd name="T15" fmla="*/ 112 h 207"/>
                <a:gd name="T16" fmla="*/ 216 w 279"/>
                <a:gd name="T17" fmla="*/ 154 h 207"/>
                <a:gd name="T18" fmla="*/ 177 w 279"/>
                <a:gd name="T19" fmla="*/ 191 h 207"/>
                <a:gd name="T20" fmla="*/ 137 w 279"/>
                <a:gd name="T21" fmla="*/ 197 h 207"/>
                <a:gd name="T22" fmla="*/ 84 w 279"/>
                <a:gd name="T23" fmla="*/ 174 h 207"/>
                <a:gd name="T24" fmla="*/ 41 w 279"/>
                <a:gd name="T25" fmla="*/ 141 h 207"/>
                <a:gd name="T26" fmla="*/ 44 w 279"/>
                <a:gd name="T27" fmla="*/ 124 h 207"/>
                <a:gd name="T28" fmla="*/ 32 w 279"/>
                <a:gd name="T29" fmla="*/ 123 h 207"/>
                <a:gd name="T30" fmla="*/ 77 w 279"/>
                <a:gd name="T31" fmla="*/ 47 h 207"/>
                <a:gd name="T32" fmla="*/ 53 w 279"/>
                <a:gd name="T33" fmla="*/ 116 h 207"/>
                <a:gd name="T34" fmla="*/ 101 w 279"/>
                <a:gd name="T35" fmla="*/ 151 h 207"/>
                <a:gd name="T36" fmla="*/ 151 w 279"/>
                <a:gd name="T37" fmla="*/ 192 h 207"/>
                <a:gd name="T38" fmla="*/ 150 w 279"/>
                <a:gd name="T39" fmla="*/ 179 h 207"/>
                <a:gd name="T40" fmla="*/ 174 w 279"/>
                <a:gd name="T41" fmla="*/ 180 h 207"/>
                <a:gd name="T42" fmla="*/ 188 w 279"/>
                <a:gd name="T43" fmla="*/ 171 h 207"/>
                <a:gd name="T44" fmla="*/ 181 w 279"/>
                <a:gd name="T45" fmla="*/ 167 h 207"/>
                <a:gd name="T46" fmla="*/ 186 w 279"/>
                <a:gd name="T47" fmla="*/ 157 h 207"/>
                <a:gd name="T48" fmla="*/ 195 w 279"/>
                <a:gd name="T49" fmla="*/ 161 h 207"/>
                <a:gd name="T50" fmla="*/ 198 w 279"/>
                <a:gd name="T51" fmla="*/ 149 h 207"/>
                <a:gd name="T52" fmla="*/ 211 w 279"/>
                <a:gd name="T53" fmla="*/ 143 h 207"/>
                <a:gd name="T54" fmla="*/ 187 w 279"/>
                <a:gd name="T55" fmla="*/ 100 h 207"/>
                <a:gd name="T56" fmla="*/ 150 w 279"/>
                <a:gd name="T57" fmla="*/ 70 h 207"/>
                <a:gd name="T58" fmla="*/ 88 w 279"/>
                <a:gd name="T59" fmla="*/ 71 h 207"/>
                <a:gd name="T60" fmla="*/ 110 w 279"/>
                <a:gd name="T61" fmla="*/ 47 h 207"/>
                <a:gd name="T62" fmla="*/ 128 w 279"/>
                <a:gd name="T63" fmla="*/ 33 h 207"/>
                <a:gd name="T64" fmla="*/ 115 w 279"/>
                <a:gd name="T65" fmla="*/ 34 h 207"/>
                <a:gd name="T66" fmla="*/ 202 w 279"/>
                <a:gd name="T67" fmla="*/ 46 h 207"/>
                <a:gd name="T68" fmla="*/ 225 w 279"/>
                <a:gd name="T69" fmla="*/ 119 h 207"/>
                <a:gd name="T70" fmla="*/ 188 w 279"/>
                <a:gd name="T71" fmla="*/ 69 h 207"/>
                <a:gd name="T72" fmla="*/ 148 w 279"/>
                <a:gd name="T73" fmla="*/ 59 h 207"/>
                <a:gd name="T74" fmla="*/ 96 w 279"/>
                <a:gd name="T75" fmla="*/ 78 h 207"/>
                <a:gd name="T76" fmla="*/ 118 w 279"/>
                <a:gd name="T77" fmla="*/ 56 h 207"/>
                <a:gd name="T78" fmla="*/ 151 w 279"/>
                <a:gd name="T79" fmla="*/ 34 h 207"/>
                <a:gd name="T80" fmla="*/ 202 w 279"/>
                <a:gd name="T81" fmla="*/ 46 h 207"/>
                <a:gd name="T82" fmla="*/ 52 w 279"/>
                <a:gd name="T83" fmla="*/ 138 h 207"/>
                <a:gd name="T84" fmla="*/ 68 w 279"/>
                <a:gd name="T85" fmla="*/ 129 h 207"/>
                <a:gd name="T86" fmla="*/ 76 w 279"/>
                <a:gd name="T87" fmla="*/ 148 h 207"/>
                <a:gd name="T88" fmla="*/ 76 w 279"/>
                <a:gd name="T89" fmla="*/ 148 h 207"/>
                <a:gd name="T90" fmla="*/ 101 w 279"/>
                <a:gd name="T91" fmla="*/ 177 h 207"/>
                <a:gd name="T92" fmla="*/ 105 w 279"/>
                <a:gd name="T93" fmla="*/ 16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9" h="207">
                  <a:moveTo>
                    <a:pt x="0" y="104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6" y="25"/>
                    <a:pt x="104" y="24"/>
                    <a:pt x="113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20" y="22"/>
                    <a:pt x="127" y="21"/>
                    <a:pt x="132" y="22"/>
                  </a:cubicBezTo>
                  <a:cubicBezTo>
                    <a:pt x="132" y="22"/>
                    <a:pt x="132" y="22"/>
                    <a:pt x="132" y="22"/>
                  </a:cubicBezTo>
                  <a:cubicBezTo>
                    <a:pt x="135" y="23"/>
                    <a:pt x="137" y="24"/>
                    <a:pt x="140" y="26"/>
                  </a:cubicBezTo>
                  <a:cubicBezTo>
                    <a:pt x="143" y="25"/>
                    <a:pt x="146" y="24"/>
                    <a:pt x="149" y="23"/>
                  </a:cubicBezTo>
                  <a:cubicBezTo>
                    <a:pt x="158" y="21"/>
                    <a:pt x="183" y="25"/>
                    <a:pt x="191" y="28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79" y="104"/>
                    <a:pt x="279" y="104"/>
                    <a:pt x="279" y="104"/>
                  </a:cubicBezTo>
                  <a:cubicBezTo>
                    <a:pt x="247" y="123"/>
                    <a:pt x="247" y="123"/>
                    <a:pt x="247" y="123"/>
                  </a:cubicBezTo>
                  <a:cubicBezTo>
                    <a:pt x="241" y="112"/>
                    <a:pt x="241" y="112"/>
                    <a:pt x="241" y="112"/>
                  </a:cubicBezTo>
                  <a:cubicBezTo>
                    <a:pt x="239" y="118"/>
                    <a:pt x="236" y="124"/>
                    <a:pt x="232" y="128"/>
                  </a:cubicBezTo>
                  <a:cubicBezTo>
                    <a:pt x="237" y="139"/>
                    <a:pt x="228" y="152"/>
                    <a:pt x="216" y="154"/>
                  </a:cubicBezTo>
                  <a:cubicBezTo>
                    <a:pt x="215" y="164"/>
                    <a:pt x="209" y="170"/>
                    <a:pt x="199" y="172"/>
                  </a:cubicBezTo>
                  <a:cubicBezTo>
                    <a:pt x="197" y="184"/>
                    <a:pt x="189" y="190"/>
                    <a:pt x="177" y="191"/>
                  </a:cubicBezTo>
                  <a:cubicBezTo>
                    <a:pt x="175" y="197"/>
                    <a:pt x="170" y="201"/>
                    <a:pt x="165" y="203"/>
                  </a:cubicBezTo>
                  <a:cubicBezTo>
                    <a:pt x="154" y="207"/>
                    <a:pt x="146" y="203"/>
                    <a:pt x="137" y="197"/>
                  </a:cubicBezTo>
                  <a:cubicBezTo>
                    <a:pt x="127" y="203"/>
                    <a:pt x="113" y="199"/>
                    <a:pt x="109" y="188"/>
                  </a:cubicBezTo>
                  <a:cubicBezTo>
                    <a:pt x="98" y="192"/>
                    <a:pt x="86" y="185"/>
                    <a:pt x="84" y="174"/>
                  </a:cubicBezTo>
                  <a:cubicBezTo>
                    <a:pt x="72" y="177"/>
                    <a:pt x="59" y="168"/>
                    <a:pt x="60" y="155"/>
                  </a:cubicBezTo>
                  <a:cubicBezTo>
                    <a:pt x="51" y="156"/>
                    <a:pt x="43" y="150"/>
                    <a:pt x="41" y="141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0" y="135"/>
                    <a:pt x="40" y="129"/>
                    <a:pt x="44" y="124"/>
                  </a:cubicBezTo>
                  <a:cubicBezTo>
                    <a:pt x="42" y="121"/>
                    <a:pt x="40" y="117"/>
                    <a:pt x="38" y="11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0" y="104"/>
                    <a:pt x="0" y="104"/>
                    <a:pt x="0" y="104"/>
                  </a:cubicBezTo>
                  <a:close/>
                  <a:moveTo>
                    <a:pt x="77" y="4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47" y="102"/>
                    <a:pt x="47" y="108"/>
                    <a:pt x="53" y="116"/>
                  </a:cubicBezTo>
                  <a:cubicBezTo>
                    <a:pt x="66" y="110"/>
                    <a:pt x="81" y="120"/>
                    <a:pt x="82" y="134"/>
                  </a:cubicBezTo>
                  <a:cubicBezTo>
                    <a:pt x="92" y="133"/>
                    <a:pt x="101" y="141"/>
                    <a:pt x="101" y="151"/>
                  </a:cubicBezTo>
                  <a:cubicBezTo>
                    <a:pt x="114" y="149"/>
                    <a:pt x="126" y="162"/>
                    <a:pt x="122" y="175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56" y="194"/>
                    <a:pt x="162" y="193"/>
                    <a:pt x="165" y="189"/>
                  </a:cubicBezTo>
                  <a:cubicBezTo>
                    <a:pt x="150" y="179"/>
                    <a:pt x="150" y="179"/>
                    <a:pt x="150" y="179"/>
                  </a:cubicBezTo>
                  <a:cubicBezTo>
                    <a:pt x="144" y="174"/>
                    <a:pt x="152" y="166"/>
                    <a:pt x="157" y="170"/>
                  </a:cubicBezTo>
                  <a:cubicBezTo>
                    <a:pt x="161" y="173"/>
                    <a:pt x="169" y="180"/>
                    <a:pt x="174" y="180"/>
                  </a:cubicBezTo>
                  <a:cubicBezTo>
                    <a:pt x="179" y="180"/>
                    <a:pt x="182" y="179"/>
                    <a:pt x="185" y="177"/>
                  </a:cubicBezTo>
                  <a:cubicBezTo>
                    <a:pt x="186" y="175"/>
                    <a:pt x="187" y="173"/>
                    <a:pt x="188" y="171"/>
                  </a:cubicBezTo>
                  <a:cubicBezTo>
                    <a:pt x="181" y="167"/>
                    <a:pt x="181" y="167"/>
                    <a:pt x="181" y="167"/>
                  </a:cubicBezTo>
                  <a:cubicBezTo>
                    <a:pt x="181" y="167"/>
                    <a:pt x="181" y="167"/>
                    <a:pt x="181" y="167"/>
                  </a:cubicBezTo>
                  <a:cubicBezTo>
                    <a:pt x="176" y="164"/>
                    <a:pt x="164" y="158"/>
                    <a:pt x="169" y="152"/>
                  </a:cubicBezTo>
                  <a:cubicBezTo>
                    <a:pt x="174" y="146"/>
                    <a:pt x="181" y="154"/>
                    <a:pt x="186" y="157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9" y="159"/>
                    <a:pt x="192" y="160"/>
                    <a:pt x="195" y="161"/>
                  </a:cubicBezTo>
                  <a:cubicBezTo>
                    <a:pt x="201" y="162"/>
                    <a:pt x="205" y="158"/>
                    <a:pt x="205" y="153"/>
                  </a:cubicBezTo>
                  <a:cubicBezTo>
                    <a:pt x="203" y="152"/>
                    <a:pt x="200" y="151"/>
                    <a:pt x="198" y="149"/>
                  </a:cubicBezTo>
                  <a:cubicBezTo>
                    <a:pt x="193" y="146"/>
                    <a:pt x="181" y="140"/>
                    <a:pt x="187" y="134"/>
                  </a:cubicBezTo>
                  <a:cubicBezTo>
                    <a:pt x="192" y="126"/>
                    <a:pt x="202" y="142"/>
                    <a:pt x="211" y="143"/>
                  </a:cubicBezTo>
                  <a:cubicBezTo>
                    <a:pt x="219" y="144"/>
                    <a:pt x="225" y="135"/>
                    <a:pt x="221" y="131"/>
                  </a:cubicBezTo>
                  <a:cubicBezTo>
                    <a:pt x="208" y="120"/>
                    <a:pt x="197" y="110"/>
                    <a:pt x="187" y="100"/>
                  </a:cubicBezTo>
                  <a:cubicBezTo>
                    <a:pt x="177" y="90"/>
                    <a:pt x="168" y="80"/>
                    <a:pt x="158" y="70"/>
                  </a:cubicBezTo>
                  <a:cubicBezTo>
                    <a:pt x="156" y="70"/>
                    <a:pt x="153" y="70"/>
                    <a:pt x="150" y="70"/>
                  </a:cubicBezTo>
                  <a:cubicBezTo>
                    <a:pt x="146" y="72"/>
                    <a:pt x="118" y="92"/>
                    <a:pt x="110" y="97"/>
                  </a:cubicBezTo>
                  <a:cubicBezTo>
                    <a:pt x="94" y="107"/>
                    <a:pt x="76" y="85"/>
                    <a:pt x="88" y="71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94" y="62"/>
                    <a:pt x="102" y="54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6" y="42"/>
                    <a:pt x="122" y="37"/>
                    <a:pt x="128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99" y="36"/>
                    <a:pt x="86" y="38"/>
                    <a:pt x="77" y="47"/>
                  </a:cubicBezTo>
                  <a:close/>
                  <a:moveTo>
                    <a:pt x="202" y="46"/>
                  </a:moveTo>
                  <a:cubicBezTo>
                    <a:pt x="231" y="95"/>
                    <a:pt x="231" y="95"/>
                    <a:pt x="231" y="95"/>
                  </a:cubicBezTo>
                  <a:cubicBezTo>
                    <a:pt x="233" y="101"/>
                    <a:pt x="229" y="114"/>
                    <a:pt x="225" y="119"/>
                  </a:cubicBezTo>
                  <a:cubicBezTo>
                    <a:pt x="207" y="104"/>
                    <a:pt x="191" y="88"/>
                    <a:pt x="176" y="72"/>
                  </a:cubicBezTo>
                  <a:cubicBezTo>
                    <a:pt x="180" y="73"/>
                    <a:pt x="186" y="75"/>
                    <a:pt x="188" y="69"/>
                  </a:cubicBezTo>
                  <a:cubicBezTo>
                    <a:pt x="189" y="66"/>
                    <a:pt x="187" y="63"/>
                    <a:pt x="184" y="62"/>
                  </a:cubicBezTo>
                  <a:cubicBezTo>
                    <a:pt x="171" y="58"/>
                    <a:pt x="161" y="58"/>
                    <a:pt x="148" y="59"/>
                  </a:cubicBezTo>
                  <a:cubicBezTo>
                    <a:pt x="143" y="60"/>
                    <a:pt x="112" y="82"/>
                    <a:pt x="104" y="87"/>
                  </a:cubicBezTo>
                  <a:cubicBezTo>
                    <a:pt x="99" y="91"/>
                    <a:pt x="92" y="83"/>
                    <a:pt x="96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25" y="49"/>
                    <a:pt x="141" y="36"/>
                    <a:pt x="151" y="34"/>
                  </a:cubicBezTo>
                  <a:cubicBezTo>
                    <a:pt x="156" y="33"/>
                    <a:pt x="163" y="34"/>
                    <a:pt x="169" y="35"/>
                  </a:cubicBezTo>
                  <a:cubicBezTo>
                    <a:pt x="182" y="37"/>
                    <a:pt x="195" y="39"/>
                    <a:pt x="202" y="46"/>
                  </a:cubicBezTo>
                  <a:close/>
                  <a:moveTo>
                    <a:pt x="64" y="126"/>
                  </a:moveTo>
                  <a:cubicBezTo>
                    <a:pt x="57" y="123"/>
                    <a:pt x="50" y="131"/>
                    <a:pt x="52" y="138"/>
                  </a:cubicBezTo>
                  <a:cubicBezTo>
                    <a:pt x="52" y="138"/>
                    <a:pt x="52" y="138"/>
                    <a:pt x="52" y="138"/>
                  </a:cubicBezTo>
                  <a:cubicBezTo>
                    <a:pt x="56" y="151"/>
                    <a:pt x="78" y="139"/>
                    <a:pt x="68" y="129"/>
                  </a:cubicBezTo>
                  <a:cubicBezTo>
                    <a:pt x="67" y="128"/>
                    <a:pt x="66" y="127"/>
                    <a:pt x="64" y="126"/>
                  </a:cubicBezTo>
                  <a:close/>
                  <a:moveTo>
                    <a:pt x="76" y="148"/>
                  </a:moveTo>
                  <a:cubicBezTo>
                    <a:pt x="64" y="161"/>
                    <a:pt x="79" y="169"/>
                    <a:pt x="88" y="158"/>
                  </a:cubicBezTo>
                  <a:cubicBezTo>
                    <a:pt x="95" y="149"/>
                    <a:pt x="84" y="140"/>
                    <a:pt x="76" y="148"/>
                  </a:cubicBezTo>
                  <a:close/>
                  <a:moveTo>
                    <a:pt x="105" y="162"/>
                  </a:moveTo>
                  <a:cubicBezTo>
                    <a:pt x="96" y="160"/>
                    <a:pt x="90" y="176"/>
                    <a:pt x="101" y="177"/>
                  </a:cubicBezTo>
                  <a:cubicBezTo>
                    <a:pt x="108" y="179"/>
                    <a:pt x="116" y="170"/>
                    <a:pt x="108" y="164"/>
                  </a:cubicBezTo>
                  <a:cubicBezTo>
                    <a:pt x="108" y="163"/>
                    <a:pt x="106" y="162"/>
                    <a:pt x="105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622306" y="2769021"/>
            <a:ext cx="1349274" cy="1349275"/>
            <a:chOff x="3897363" y="2952351"/>
            <a:chExt cx="1349274" cy="1349274"/>
          </a:xfrm>
        </p:grpSpPr>
        <p:sp>
          <p:nvSpPr>
            <p:cNvPr id="42" name="Oval 41"/>
            <p:cNvSpPr/>
            <p:nvPr/>
          </p:nvSpPr>
          <p:spPr>
            <a:xfrm>
              <a:off x="3897363" y="2952351"/>
              <a:ext cx="1349274" cy="1349274"/>
            </a:xfrm>
            <a:prstGeom prst="ellipse">
              <a:avLst/>
            </a:prstGeom>
            <a:solidFill>
              <a:srgbClr val="DC05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 err="1"/>
            </a:p>
          </p:txBody>
        </p:sp>
        <p:grpSp>
          <p:nvGrpSpPr>
            <p:cNvPr id="43" name="Group 5"/>
            <p:cNvGrpSpPr>
              <a:grpSpLocks noChangeAspect="1"/>
            </p:cNvGrpSpPr>
            <p:nvPr/>
          </p:nvGrpSpPr>
          <p:grpSpPr bwMode="auto">
            <a:xfrm>
              <a:off x="4118150" y="3173138"/>
              <a:ext cx="907700" cy="907700"/>
              <a:chOff x="1670" y="950"/>
              <a:chExt cx="2419" cy="2419"/>
            </a:xfrm>
            <a:solidFill>
              <a:schemeClr val="bg1"/>
            </a:solidFill>
          </p:grpSpPr>
          <p:sp>
            <p:nvSpPr>
              <p:cNvPr id="44" name="Freeform 8"/>
              <p:cNvSpPr>
                <a:spLocks noEditPoints="1"/>
              </p:cNvSpPr>
              <p:nvPr/>
            </p:nvSpPr>
            <p:spPr bwMode="auto">
              <a:xfrm>
                <a:off x="1822" y="1102"/>
                <a:ext cx="2116" cy="2116"/>
              </a:xfrm>
              <a:custGeom>
                <a:avLst/>
                <a:gdLst>
                  <a:gd name="T0" fmla="*/ 448 w 896"/>
                  <a:gd name="T1" fmla="*/ 32 h 896"/>
                  <a:gd name="T2" fmla="*/ 864 w 896"/>
                  <a:gd name="T3" fmla="*/ 448 h 896"/>
                  <a:gd name="T4" fmla="*/ 448 w 896"/>
                  <a:gd name="T5" fmla="*/ 864 h 896"/>
                  <a:gd name="T6" fmla="*/ 32 w 896"/>
                  <a:gd name="T7" fmla="*/ 448 h 896"/>
                  <a:gd name="T8" fmla="*/ 448 w 896"/>
                  <a:gd name="T9" fmla="*/ 32 h 896"/>
                  <a:gd name="T10" fmla="*/ 448 w 896"/>
                  <a:gd name="T11" fmla="*/ 0 h 896"/>
                  <a:gd name="T12" fmla="*/ 0 w 896"/>
                  <a:gd name="T13" fmla="*/ 448 h 896"/>
                  <a:gd name="T14" fmla="*/ 448 w 896"/>
                  <a:gd name="T15" fmla="*/ 896 h 896"/>
                  <a:gd name="T16" fmla="*/ 896 w 896"/>
                  <a:gd name="T17" fmla="*/ 448 h 896"/>
                  <a:gd name="T18" fmla="*/ 448 w 896"/>
                  <a:gd name="T19" fmla="*/ 0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6" h="896">
                    <a:moveTo>
                      <a:pt x="448" y="32"/>
                    </a:moveTo>
                    <a:cubicBezTo>
                      <a:pt x="677" y="32"/>
                      <a:pt x="864" y="219"/>
                      <a:pt x="864" y="448"/>
                    </a:cubicBezTo>
                    <a:cubicBezTo>
                      <a:pt x="864" y="677"/>
                      <a:pt x="677" y="864"/>
                      <a:pt x="448" y="864"/>
                    </a:cubicBezTo>
                    <a:cubicBezTo>
                      <a:pt x="219" y="864"/>
                      <a:pt x="32" y="677"/>
                      <a:pt x="32" y="448"/>
                    </a:cubicBezTo>
                    <a:cubicBezTo>
                      <a:pt x="32" y="219"/>
                      <a:pt x="219" y="32"/>
                      <a:pt x="448" y="32"/>
                    </a:cubicBezTo>
                    <a:close/>
                    <a:moveTo>
                      <a:pt x="448" y="0"/>
                    </a:moveTo>
                    <a:cubicBezTo>
                      <a:pt x="201" y="0"/>
                      <a:pt x="0" y="201"/>
                      <a:pt x="0" y="448"/>
                    </a:cubicBezTo>
                    <a:cubicBezTo>
                      <a:pt x="0" y="695"/>
                      <a:pt x="201" y="896"/>
                      <a:pt x="448" y="896"/>
                    </a:cubicBezTo>
                    <a:cubicBezTo>
                      <a:pt x="695" y="896"/>
                      <a:pt x="896" y="695"/>
                      <a:pt x="896" y="448"/>
                    </a:cubicBezTo>
                    <a:cubicBezTo>
                      <a:pt x="896" y="201"/>
                      <a:pt x="695" y="0"/>
                      <a:pt x="4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45" name="Rectangle 9"/>
              <p:cNvSpPr>
                <a:spLocks noChangeArrowheads="1"/>
              </p:cNvSpPr>
              <p:nvPr/>
            </p:nvSpPr>
            <p:spPr bwMode="auto">
              <a:xfrm>
                <a:off x="2842" y="1102"/>
                <a:ext cx="76" cy="211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46" name="Rectangle 10"/>
              <p:cNvSpPr>
                <a:spLocks noChangeArrowheads="1"/>
              </p:cNvSpPr>
              <p:nvPr/>
            </p:nvSpPr>
            <p:spPr bwMode="auto">
              <a:xfrm>
                <a:off x="1822" y="2122"/>
                <a:ext cx="2116" cy="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 bwMode="auto">
              <a:xfrm>
                <a:off x="1822" y="1650"/>
                <a:ext cx="2116" cy="1020"/>
              </a:xfrm>
              <a:custGeom>
                <a:avLst/>
                <a:gdLst>
                  <a:gd name="T0" fmla="*/ 448 w 896"/>
                  <a:gd name="T1" fmla="*/ 32 h 432"/>
                  <a:gd name="T2" fmla="*/ 751 w 896"/>
                  <a:gd name="T3" fmla="*/ 92 h 432"/>
                  <a:gd name="T4" fmla="*/ 864 w 896"/>
                  <a:gd name="T5" fmla="*/ 216 h 432"/>
                  <a:gd name="T6" fmla="*/ 751 w 896"/>
                  <a:gd name="T7" fmla="*/ 340 h 432"/>
                  <a:gd name="T8" fmla="*/ 448 w 896"/>
                  <a:gd name="T9" fmla="*/ 400 h 432"/>
                  <a:gd name="T10" fmla="*/ 145 w 896"/>
                  <a:gd name="T11" fmla="*/ 340 h 432"/>
                  <a:gd name="T12" fmla="*/ 32 w 896"/>
                  <a:gd name="T13" fmla="*/ 216 h 432"/>
                  <a:gd name="T14" fmla="*/ 145 w 896"/>
                  <a:gd name="T15" fmla="*/ 92 h 432"/>
                  <a:gd name="T16" fmla="*/ 448 w 896"/>
                  <a:gd name="T17" fmla="*/ 32 h 432"/>
                  <a:gd name="T18" fmla="*/ 448 w 896"/>
                  <a:gd name="T19" fmla="*/ 0 h 432"/>
                  <a:gd name="T20" fmla="*/ 0 w 896"/>
                  <a:gd name="T21" fmla="*/ 216 h 432"/>
                  <a:gd name="T22" fmla="*/ 448 w 896"/>
                  <a:gd name="T23" fmla="*/ 432 h 432"/>
                  <a:gd name="T24" fmla="*/ 896 w 896"/>
                  <a:gd name="T25" fmla="*/ 216 h 432"/>
                  <a:gd name="T26" fmla="*/ 448 w 896"/>
                  <a:gd name="T27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96" h="432">
                    <a:moveTo>
                      <a:pt x="448" y="32"/>
                    </a:moveTo>
                    <a:cubicBezTo>
                      <a:pt x="563" y="32"/>
                      <a:pt x="671" y="53"/>
                      <a:pt x="751" y="92"/>
                    </a:cubicBezTo>
                    <a:cubicBezTo>
                      <a:pt x="823" y="127"/>
                      <a:pt x="864" y="172"/>
                      <a:pt x="864" y="216"/>
                    </a:cubicBezTo>
                    <a:cubicBezTo>
                      <a:pt x="864" y="260"/>
                      <a:pt x="823" y="305"/>
                      <a:pt x="751" y="340"/>
                    </a:cubicBezTo>
                    <a:cubicBezTo>
                      <a:pt x="671" y="379"/>
                      <a:pt x="563" y="400"/>
                      <a:pt x="448" y="400"/>
                    </a:cubicBezTo>
                    <a:cubicBezTo>
                      <a:pt x="333" y="400"/>
                      <a:pt x="226" y="379"/>
                      <a:pt x="145" y="340"/>
                    </a:cubicBezTo>
                    <a:cubicBezTo>
                      <a:pt x="73" y="305"/>
                      <a:pt x="32" y="260"/>
                      <a:pt x="32" y="216"/>
                    </a:cubicBezTo>
                    <a:cubicBezTo>
                      <a:pt x="32" y="172"/>
                      <a:pt x="73" y="127"/>
                      <a:pt x="145" y="92"/>
                    </a:cubicBezTo>
                    <a:cubicBezTo>
                      <a:pt x="226" y="53"/>
                      <a:pt x="333" y="32"/>
                      <a:pt x="448" y="32"/>
                    </a:cubicBezTo>
                    <a:close/>
                    <a:moveTo>
                      <a:pt x="448" y="0"/>
                    </a:moveTo>
                    <a:cubicBezTo>
                      <a:pt x="201" y="0"/>
                      <a:pt x="0" y="97"/>
                      <a:pt x="0" y="216"/>
                    </a:cubicBezTo>
                    <a:cubicBezTo>
                      <a:pt x="0" y="335"/>
                      <a:pt x="201" y="432"/>
                      <a:pt x="448" y="432"/>
                    </a:cubicBezTo>
                    <a:cubicBezTo>
                      <a:pt x="695" y="432"/>
                      <a:pt x="896" y="335"/>
                      <a:pt x="896" y="216"/>
                    </a:cubicBezTo>
                    <a:cubicBezTo>
                      <a:pt x="896" y="97"/>
                      <a:pt x="695" y="0"/>
                      <a:pt x="4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48" name="Freeform 12"/>
              <p:cNvSpPr>
                <a:spLocks noEditPoints="1"/>
              </p:cNvSpPr>
              <p:nvPr/>
            </p:nvSpPr>
            <p:spPr bwMode="auto">
              <a:xfrm>
                <a:off x="2370" y="1102"/>
                <a:ext cx="1020" cy="2116"/>
              </a:xfrm>
              <a:custGeom>
                <a:avLst/>
                <a:gdLst>
                  <a:gd name="T0" fmla="*/ 216 w 432"/>
                  <a:gd name="T1" fmla="*/ 32 h 896"/>
                  <a:gd name="T2" fmla="*/ 340 w 432"/>
                  <a:gd name="T3" fmla="*/ 145 h 896"/>
                  <a:gd name="T4" fmla="*/ 400 w 432"/>
                  <a:gd name="T5" fmla="*/ 448 h 896"/>
                  <a:gd name="T6" fmla="*/ 340 w 432"/>
                  <a:gd name="T7" fmla="*/ 751 h 896"/>
                  <a:gd name="T8" fmla="*/ 216 w 432"/>
                  <a:gd name="T9" fmla="*/ 864 h 896"/>
                  <a:gd name="T10" fmla="*/ 92 w 432"/>
                  <a:gd name="T11" fmla="*/ 751 h 896"/>
                  <a:gd name="T12" fmla="*/ 32 w 432"/>
                  <a:gd name="T13" fmla="*/ 448 h 896"/>
                  <a:gd name="T14" fmla="*/ 92 w 432"/>
                  <a:gd name="T15" fmla="*/ 145 h 896"/>
                  <a:gd name="T16" fmla="*/ 216 w 432"/>
                  <a:gd name="T17" fmla="*/ 32 h 896"/>
                  <a:gd name="T18" fmla="*/ 216 w 432"/>
                  <a:gd name="T19" fmla="*/ 0 h 896"/>
                  <a:gd name="T20" fmla="*/ 0 w 432"/>
                  <a:gd name="T21" fmla="*/ 448 h 896"/>
                  <a:gd name="T22" fmla="*/ 216 w 432"/>
                  <a:gd name="T23" fmla="*/ 896 h 896"/>
                  <a:gd name="T24" fmla="*/ 432 w 432"/>
                  <a:gd name="T25" fmla="*/ 448 h 896"/>
                  <a:gd name="T26" fmla="*/ 216 w 432"/>
                  <a:gd name="T27" fmla="*/ 0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2" h="896">
                    <a:moveTo>
                      <a:pt x="216" y="32"/>
                    </a:moveTo>
                    <a:cubicBezTo>
                      <a:pt x="260" y="32"/>
                      <a:pt x="305" y="73"/>
                      <a:pt x="340" y="145"/>
                    </a:cubicBezTo>
                    <a:cubicBezTo>
                      <a:pt x="379" y="225"/>
                      <a:pt x="400" y="333"/>
                      <a:pt x="400" y="448"/>
                    </a:cubicBezTo>
                    <a:cubicBezTo>
                      <a:pt x="400" y="563"/>
                      <a:pt x="379" y="671"/>
                      <a:pt x="340" y="751"/>
                    </a:cubicBezTo>
                    <a:cubicBezTo>
                      <a:pt x="305" y="823"/>
                      <a:pt x="260" y="864"/>
                      <a:pt x="216" y="864"/>
                    </a:cubicBezTo>
                    <a:cubicBezTo>
                      <a:pt x="172" y="864"/>
                      <a:pt x="127" y="823"/>
                      <a:pt x="92" y="751"/>
                    </a:cubicBezTo>
                    <a:cubicBezTo>
                      <a:pt x="53" y="671"/>
                      <a:pt x="32" y="563"/>
                      <a:pt x="32" y="448"/>
                    </a:cubicBezTo>
                    <a:cubicBezTo>
                      <a:pt x="32" y="333"/>
                      <a:pt x="53" y="225"/>
                      <a:pt x="92" y="145"/>
                    </a:cubicBezTo>
                    <a:cubicBezTo>
                      <a:pt x="127" y="73"/>
                      <a:pt x="172" y="32"/>
                      <a:pt x="216" y="32"/>
                    </a:cubicBezTo>
                    <a:close/>
                    <a:moveTo>
                      <a:pt x="216" y="0"/>
                    </a:moveTo>
                    <a:cubicBezTo>
                      <a:pt x="97" y="0"/>
                      <a:pt x="0" y="201"/>
                      <a:pt x="0" y="448"/>
                    </a:cubicBezTo>
                    <a:cubicBezTo>
                      <a:pt x="0" y="695"/>
                      <a:pt x="97" y="896"/>
                      <a:pt x="216" y="896"/>
                    </a:cubicBezTo>
                    <a:cubicBezTo>
                      <a:pt x="335" y="896"/>
                      <a:pt x="432" y="695"/>
                      <a:pt x="432" y="448"/>
                    </a:cubicBezTo>
                    <a:cubicBezTo>
                      <a:pt x="432" y="201"/>
                      <a:pt x="335" y="0"/>
                      <a:pt x="2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49" name="Freeform 13"/>
              <p:cNvSpPr>
                <a:spLocks/>
              </p:cNvSpPr>
              <p:nvPr/>
            </p:nvSpPr>
            <p:spPr bwMode="auto">
              <a:xfrm>
                <a:off x="2105" y="1378"/>
                <a:ext cx="1557" cy="1557"/>
              </a:xfrm>
              <a:custGeom>
                <a:avLst/>
                <a:gdLst>
                  <a:gd name="T0" fmla="*/ 54 w 1557"/>
                  <a:gd name="T1" fmla="*/ 1557 h 1557"/>
                  <a:gd name="T2" fmla="*/ 0 w 1557"/>
                  <a:gd name="T3" fmla="*/ 1502 h 1557"/>
                  <a:gd name="T4" fmla="*/ 1505 w 1557"/>
                  <a:gd name="T5" fmla="*/ 0 h 1557"/>
                  <a:gd name="T6" fmla="*/ 1557 w 1557"/>
                  <a:gd name="T7" fmla="*/ 52 h 1557"/>
                  <a:gd name="T8" fmla="*/ 54 w 1557"/>
                  <a:gd name="T9" fmla="*/ 1557 h 1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7" h="1557">
                    <a:moveTo>
                      <a:pt x="54" y="1557"/>
                    </a:moveTo>
                    <a:lnTo>
                      <a:pt x="0" y="1502"/>
                    </a:lnTo>
                    <a:lnTo>
                      <a:pt x="1505" y="0"/>
                    </a:lnTo>
                    <a:lnTo>
                      <a:pt x="1557" y="52"/>
                    </a:lnTo>
                    <a:lnTo>
                      <a:pt x="54" y="15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50" name="Freeform 14"/>
              <p:cNvSpPr>
                <a:spLocks/>
              </p:cNvSpPr>
              <p:nvPr/>
            </p:nvSpPr>
            <p:spPr bwMode="auto">
              <a:xfrm>
                <a:off x="2105" y="1385"/>
                <a:ext cx="1550" cy="1550"/>
              </a:xfrm>
              <a:custGeom>
                <a:avLst/>
                <a:gdLst>
                  <a:gd name="T0" fmla="*/ 1495 w 1550"/>
                  <a:gd name="T1" fmla="*/ 1550 h 1550"/>
                  <a:gd name="T2" fmla="*/ 0 w 1550"/>
                  <a:gd name="T3" fmla="*/ 54 h 1550"/>
                  <a:gd name="T4" fmla="*/ 54 w 1550"/>
                  <a:gd name="T5" fmla="*/ 0 h 1550"/>
                  <a:gd name="T6" fmla="*/ 1550 w 1550"/>
                  <a:gd name="T7" fmla="*/ 1495 h 1550"/>
                  <a:gd name="T8" fmla="*/ 1495 w 1550"/>
                  <a:gd name="T9" fmla="*/ 1550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0" h="1550">
                    <a:moveTo>
                      <a:pt x="1495" y="1550"/>
                    </a:moveTo>
                    <a:lnTo>
                      <a:pt x="0" y="54"/>
                    </a:lnTo>
                    <a:lnTo>
                      <a:pt x="54" y="0"/>
                    </a:lnTo>
                    <a:lnTo>
                      <a:pt x="1550" y="1495"/>
                    </a:lnTo>
                    <a:lnTo>
                      <a:pt x="1495" y="15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51" name="Oval 15"/>
              <p:cNvSpPr>
                <a:spLocks noChangeArrowheads="1"/>
              </p:cNvSpPr>
              <p:nvPr/>
            </p:nvSpPr>
            <p:spPr bwMode="auto">
              <a:xfrm>
                <a:off x="3787" y="2009"/>
                <a:ext cx="302" cy="30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52" name="Oval 16"/>
              <p:cNvSpPr>
                <a:spLocks noChangeArrowheads="1"/>
              </p:cNvSpPr>
              <p:nvPr/>
            </p:nvSpPr>
            <p:spPr bwMode="auto">
              <a:xfrm>
                <a:off x="1670" y="2009"/>
                <a:ext cx="303" cy="30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53" name="Oval 17"/>
              <p:cNvSpPr>
                <a:spLocks noChangeArrowheads="1"/>
              </p:cNvSpPr>
              <p:nvPr/>
            </p:nvSpPr>
            <p:spPr bwMode="auto">
              <a:xfrm>
                <a:off x="2729" y="3067"/>
                <a:ext cx="302" cy="30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54" name="Oval 18"/>
              <p:cNvSpPr>
                <a:spLocks noChangeArrowheads="1"/>
              </p:cNvSpPr>
              <p:nvPr/>
            </p:nvSpPr>
            <p:spPr bwMode="auto">
              <a:xfrm>
                <a:off x="3485" y="2765"/>
                <a:ext cx="302" cy="30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55" name="Oval 19"/>
              <p:cNvSpPr>
                <a:spLocks noChangeArrowheads="1"/>
              </p:cNvSpPr>
              <p:nvPr/>
            </p:nvSpPr>
            <p:spPr bwMode="auto">
              <a:xfrm>
                <a:off x="1973" y="1253"/>
                <a:ext cx="302" cy="30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56" name="Oval 20"/>
              <p:cNvSpPr>
                <a:spLocks noChangeArrowheads="1"/>
              </p:cNvSpPr>
              <p:nvPr/>
            </p:nvSpPr>
            <p:spPr bwMode="auto">
              <a:xfrm>
                <a:off x="3485" y="1253"/>
                <a:ext cx="302" cy="30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57" name="Oval 21"/>
              <p:cNvSpPr>
                <a:spLocks noChangeArrowheads="1"/>
              </p:cNvSpPr>
              <p:nvPr/>
            </p:nvSpPr>
            <p:spPr bwMode="auto">
              <a:xfrm>
                <a:off x="1973" y="2765"/>
                <a:ext cx="302" cy="302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sp>
            <p:nvSpPr>
              <p:cNvPr id="58" name="Oval 22"/>
              <p:cNvSpPr>
                <a:spLocks noChangeArrowheads="1"/>
              </p:cNvSpPr>
              <p:nvPr/>
            </p:nvSpPr>
            <p:spPr bwMode="auto">
              <a:xfrm>
                <a:off x="2729" y="950"/>
                <a:ext cx="302" cy="30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</p:grp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55" y="4568262"/>
            <a:ext cx="1612780" cy="84280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378" y="4676466"/>
            <a:ext cx="1525250" cy="53666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565" y="4722167"/>
            <a:ext cx="1484201" cy="445260"/>
          </a:xfrm>
          <a:prstGeom prst="rect">
            <a:avLst/>
          </a:prstGeom>
        </p:spPr>
      </p:pic>
      <p:sp>
        <p:nvSpPr>
          <p:cNvPr id="62" name="Title 1"/>
          <p:cNvSpPr txBox="1">
            <a:spLocks/>
          </p:cNvSpPr>
          <p:nvPr/>
        </p:nvSpPr>
        <p:spPr>
          <a:xfrm>
            <a:off x="463769" y="4775503"/>
            <a:ext cx="1590279" cy="433824"/>
          </a:xfrm>
          <a:prstGeom prst="rect">
            <a:avLst/>
          </a:prstGeom>
        </p:spPr>
        <p:txBody>
          <a:bodyPr vert="horz" lIns="36000" tIns="0" rIns="36000" bIns="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I</a:t>
            </a:r>
            <a:r>
              <a:rPr lang="en-US" sz="1600" b="1" dirty="0" smtClean="0"/>
              <a:t>nspired </a:t>
            </a:r>
            <a:r>
              <a:rPr lang="en-US" sz="1600" b="1" dirty="0"/>
              <a:t>by: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288831" y="1700808"/>
            <a:ext cx="2016224" cy="1332000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wrap="square" lIns="72000" tIns="72000" rIns="72000" bIns="72000" anchor="t">
            <a:noAutofit/>
          </a:bodyPr>
          <a:lstStyle/>
          <a:p>
            <a:pPr algn="ctr"/>
            <a:r>
              <a:rPr lang="en-US" dirty="0">
                <a:solidFill>
                  <a:srgbClr val="DC0506"/>
                </a:solidFill>
                <a:latin typeface="+mj-lt"/>
              </a:rPr>
              <a:t>architecture enablement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385175" y="1709607"/>
            <a:ext cx="2016224" cy="1332000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wrap="square" lIns="72000" tIns="72000" rIns="72000" bIns="72000" anchor="t">
            <a:noAutofit/>
          </a:bodyPr>
          <a:lstStyle/>
          <a:p>
            <a:pPr algn="ctr"/>
            <a:r>
              <a:rPr lang="en-US" dirty="0">
                <a:solidFill>
                  <a:srgbClr val="3B5997"/>
                </a:solidFill>
                <a:latin typeface="+mj-lt"/>
              </a:rPr>
              <a:t>continuous delivery</a:t>
            </a:r>
          </a:p>
        </p:txBody>
      </p:sp>
      <p:sp>
        <p:nvSpPr>
          <p:cNvPr id="65" name="AutoShape 16" descr="Afbeeldingsresultaat voor icon command line laptop"/>
          <p:cNvSpPr>
            <a:spLocks noChangeAspect="1" noChangeArrowheads="1"/>
          </p:cNvSpPr>
          <p:nvPr/>
        </p:nvSpPr>
        <p:spPr bwMode="auto">
          <a:xfrm>
            <a:off x="9240887" y="32187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8718650" y="2683345"/>
            <a:ext cx="1349274" cy="1349275"/>
            <a:chOff x="6808731" y="2866676"/>
            <a:chExt cx="1349274" cy="1349274"/>
          </a:xfrm>
        </p:grpSpPr>
        <p:sp>
          <p:nvSpPr>
            <p:cNvPr id="67" name="Oval 66"/>
            <p:cNvSpPr/>
            <p:nvPr/>
          </p:nvSpPr>
          <p:spPr>
            <a:xfrm>
              <a:off x="6808731" y="2866676"/>
              <a:ext cx="1349274" cy="1349274"/>
            </a:xfrm>
            <a:prstGeom prst="ellipse">
              <a:avLst/>
            </a:prstGeom>
            <a:solidFill>
              <a:srgbClr val="3B59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3200" dirty="0">
                  <a:latin typeface="Aharoni" panose="02010803020104030203" pitchFamily="2" charset="-79"/>
                  <a:cs typeface="Aharoni" panose="02010803020104030203" pitchFamily="2" charset="-79"/>
                </a:rPr>
                <a:t>&gt;_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7111360" y="3245972"/>
              <a:ext cx="744017" cy="59068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936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rondevanfrankrijk.com/images/uploads/astana-pro-team-20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24903" r="4285" b="300"/>
          <a:stretch/>
        </p:blipFill>
        <p:spPr bwMode="auto">
          <a:xfrm>
            <a:off x="0" y="1"/>
            <a:ext cx="121618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859413" y="584027"/>
            <a:ext cx="2922571" cy="743096"/>
            <a:chOff x="6010568" y="272993"/>
            <a:chExt cx="2922571" cy="743096"/>
          </a:xfrm>
        </p:grpSpPr>
        <p:sp>
          <p:nvSpPr>
            <p:cNvPr id="5" name="Rounded Rectangle 4"/>
            <p:cNvSpPr/>
            <p:nvPr/>
          </p:nvSpPr>
          <p:spPr>
            <a:xfrm>
              <a:off x="6382116" y="329637"/>
              <a:ext cx="2551023" cy="66314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1CD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100" dirty="0">
                  <a:solidFill>
                    <a:srgbClr val="1CD65F"/>
                  </a:solidFill>
                </a:rPr>
                <a:t>organizational &amp; cultural change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6342" y="612652"/>
              <a:ext cx="662569" cy="34624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010568" y="272993"/>
              <a:ext cx="743096" cy="743096"/>
              <a:chOff x="1612370" y="2952351"/>
              <a:chExt cx="1349274" cy="134927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612370" y="2952351"/>
                <a:ext cx="1349274" cy="1349274"/>
              </a:xfrm>
              <a:prstGeom prst="ellipse">
                <a:avLst/>
              </a:prstGeom>
              <a:solidFill>
                <a:srgbClr val="1CD65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en-US" sz="1400" dirty="0" err="1"/>
              </a:p>
            </p:txBody>
          </p:sp>
          <p:sp>
            <p:nvSpPr>
              <p:cNvPr id="9" name="Freeform 15"/>
              <p:cNvSpPr>
                <a:spLocks noEditPoints="1"/>
              </p:cNvSpPr>
              <p:nvPr/>
            </p:nvSpPr>
            <p:spPr bwMode="auto">
              <a:xfrm>
                <a:off x="1812244" y="3274698"/>
                <a:ext cx="949526" cy="704580"/>
              </a:xfrm>
              <a:custGeom>
                <a:avLst/>
                <a:gdLst>
                  <a:gd name="T0" fmla="*/ 61 w 279"/>
                  <a:gd name="T1" fmla="*/ 0 h 207"/>
                  <a:gd name="T2" fmla="*/ 88 w 279"/>
                  <a:gd name="T3" fmla="*/ 28 h 207"/>
                  <a:gd name="T4" fmla="*/ 113 w 279"/>
                  <a:gd name="T5" fmla="*/ 23 h 207"/>
                  <a:gd name="T6" fmla="*/ 132 w 279"/>
                  <a:gd name="T7" fmla="*/ 22 h 207"/>
                  <a:gd name="T8" fmla="*/ 149 w 279"/>
                  <a:gd name="T9" fmla="*/ 23 h 207"/>
                  <a:gd name="T10" fmla="*/ 186 w 279"/>
                  <a:gd name="T11" fmla="*/ 19 h 207"/>
                  <a:gd name="T12" fmla="*/ 279 w 279"/>
                  <a:gd name="T13" fmla="*/ 104 h 207"/>
                  <a:gd name="T14" fmla="*/ 241 w 279"/>
                  <a:gd name="T15" fmla="*/ 112 h 207"/>
                  <a:gd name="T16" fmla="*/ 216 w 279"/>
                  <a:gd name="T17" fmla="*/ 154 h 207"/>
                  <a:gd name="T18" fmla="*/ 177 w 279"/>
                  <a:gd name="T19" fmla="*/ 191 h 207"/>
                  <a:gd name="T20" fmla="*/ 137 w 279"/>
                  <a:gd name="T21" fmla="*/ 197 h 207"/>
                  <a:gd name="T22" fmla="*/ 84 w 279"/>
                  <a:gd name="T23" fmla="*/ 174 h 207"/>
                  <a:gd name="T24" fmla="*/ 41 w 279"/>
                  <a:gd name="T25" fmla="*/ 141 h 207"/>
                  <a:gd name="T26" fmla="*/ 44 w 279"/>
                  <a:gd name="T27" fmla="*/ 124 h 207"/>
                  <a:gd name="T28" fmla="*/ 32 w 279"/>
                  <a:gd name="T29" fmla="*/ 123 h 207"/>
                  <a:gd name="T30" fmla="*/ 77 w 279"/>
                  <a:gd name="T31" fmla="*/ 47 h 207"/>
                  <a:gd name="T32" fmla="*/ 53 w 279"/>
                  <a:gd name="T33" fmla="*/ 116 h 207"/>
                  <a:gd name="T34" fmla="*/ 101 w 279"/>
                  <a:gd name="T35" fmla="*/ 151 h 207"/>
                  <a:gd name="T36" fmla="*/ 151 w 279"/>
                  <a:gd name="T37" fmla="*/ 192 h 207"/>
                  <a:gd name="T38" fmla="*/ 150 w 279"/>
                  <a:gd name="T39" fmla="*/ 179 h 207"/>
                  <a:gd name="T40" fmla="*/ 174 w 279"/>
                  <a:gd name="T41" fmla="*/ 180 h 207"/>
                  <a:gd name="T42" fmla="*/ 188 w 279"/>
                  <a:gd name="T43" fmla="*/ 171 h 207"/>
                  <a:gd name="T44" fmla="*/ 181 w 279"/>
                  <a:gd name="T45" fmla="*/ 167 h 207"/>
                  <a:gd name="T46" fmla="*/ 186 w 279"/>
                  <a:gd name="T47" fmla="*/ 157 h 207"/>
                  <a:gd name="T48" fmla="*/ 195 w 279"/>
                  <a:gd name="T49" fmla="*/ 161 h 207"/>
                  <a:gd name="T50" fmla="*/ 198 w 279"/>
                  <a:gd name="T51" fmla="*/ 149 h 207"/>
                  <a:gd name="T52" fmla="*/ 211 w 279"/>
                  <a:gd name="T53" fmla="*/ 143 h 207"/>
                  <a:gd name="T54" fmla="*/ 187 w 279"/>
                  <a:gd name="T55" fmla="*/ 100 h 207"/>
                  <a:gd name="T56" fmla="*/ 150 w 279"/>
                  <a:gd name="T57" fmla="*/ 70 h 207"/>
                  <a:gd name="T58" fmla="*/ 88 w 279"/>
                  <a:gd name="T59" fmla="*/ 71 h 207"/>
                  <a:gd name="T60" fmla="*/ 110 w 279"/>
                  <a:gd name="T61" fmla="*/ 47 h 207"/>
                  <a:gd name="T62" fmla="*/ 128 w 279"/>
                  <a:gd name="T63" fmla="*/ 33 h 207"/>
                  <a:gd name="T64" fmla="*/ 115 w 279"/>
                  <a:gd name="T65" fmla="*/ 34 h 207"/>
                  <a:gd name="T66" fmla="*/ 202 w 279"/>
                  <a:gd name="T67" fmla="*/ 46 h 207"/>
                  <a:gd name="T68" fmla="*/ 225 w 279"/>
                  <a:gd name="T69" fmla="*/ 119 h 207"/>
                  <a:gd name="T70" fmla="*/ 188 w 279"/>
                  <a:gd name="T71" fmla="*/ 69 h 207"/>
                  <a:gd name="T72" fmla="*/ 148 w 279"/>
                  <a:gd name="T73" fmla="*/ 59 h 207"/>
                  <a:gd name="T74" fmla="*/ 96 w 279"/>
                  <a:gd name="T75" fmla="*/ 78 h 207"/>
                  <a:gd name="T76" fmla="*/ 118 w 279"/>
                  <a:gd name="T77" fmla="*/ 56 h 207"/>
                  <a:gd name="T78" fmla="*/ 151 w 279"/>
                  <a:gd name="T79" fmla="*/ 34 h 207"/>
                  <a:gd name="T80" fmla="*/ 202 w 279"/>
                  <a:gd name="T81" fmla="*/ 46 h 207"/>
                  <a:gd name="T82" fmla="*/ 52 w 279"/>
                  <a:gd name="T83" fmla="*/ 138 h 207"/>
                  <a:gd name="T84" fmla="*/ 68 w 279"/>
                  <a:gd name="T85" fmla="*/ 129 h 207"/>
                  <a:gd name="T86" fmla="*/ 76 w 279"/>
                  <a:gd name="T87" fmla="*/ 148 h 207"/>
                  <a:gd name="T88" fmla="*/ 76 w 279"/>
                  <a:gd name="T89" fmla="*/ 148 h 207"/>
                  <a:gd name="T90" fmla="*/ 101 w 279"/>
                  <a:gd name="T91" fmla="*/ 177 h 207"/>
                  <a:gd name="T92" fmla="*/ 105 w 279"/>
                  <a:gd name="T93" fmla="*/ 16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79" h="207">
                    <a:moveTo>
                      <a:pt x="0" y="104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96" y="25"/>
                      <a:pt x="104" y="24"/>
                      <a:pt x="113" y="23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20" y="22"/>
                      <a:pt x="127" y="21"/>
                      <a:pt x="132" y="22"/>
                    </a:cubicBezTo>
                    <a:cubicBezTo>
                      <a:pt x="132" y="22"/>
                      <a:pt x="132" y="22"/>
                      <a:pt x="132" y="22"/>
                    </a:cubicBezTo>
                    <a:cubicBezTo>
                      <a:pt x="135" y="23"/>
                      <a:pt x="137" y="24"/>
                      <a:pt x="140" y="26"/>
                    </a:cubicBezTo>
                    <a:cubicBezTo>
                      <a:pt x="143" y="25"/>
                      <a:pt x="146" y="24"/>
                      <a:pt x="149" y="23"/>
                    </a:cubicBezTo>
                    <a:cubicBezTo>
                      <a:pt x="158" y="21"/>
                      <a:pt x="183" y="25"/>
                      <a:pt x="191" y="28"/>
                    </a:cubicBezTo>
                    <a:cubicBezTo>
                      <a:pt x="186" y="19"/>
                      <a:pt x="186" y="19"/>
                      <a:pt x="186" y="19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79" y="104"/>
                      <a:pt x="279" y="104"/>
                      <a:pt x="279" y="104"/>
                    </a:cubicBezTo>
                    <a:cubicBezTo>
                      <a:pt x="247" y="123"/>
                      <a:pt x="247" y="123"/>
                      <a:pt x="247" y="123"/>
                    </a:cubicBezTo>
                    <a:cubicBezTo>
                      <a:pt x="241" y="112"/>
                      <a:pt x="241" y="112"/>
                      <a:pt x="241" y="112"/>
                    </a:cubicBezTo>
                    <a:cubicBezTo>
                      <a:pt x="239" y="118"/>
                      <a:pt x="236" y="124"/>
                      <a:pt x="232" y="128"/>
                    </a:cubicBezTo>
                    <a:cubicBezTo>
                      <a:pt x="237" y="139"/>
                      <a:pt x="228" y="152"/>
                      <a:pt x="216" y="154"/>
                    </a:cubicBezTo>
                    <a:cubicBezTo>
                      <a:pt x="215" y="164"/>
                      <a:pt x="209" y="170"/>
                      <a:pt x="199" y="172"/>
                    </a:cubicBezTo>
                    <a:cubicBezTo>
                      <a:pt x="197" y="184"/>
                      <a:pt x="189" y="190"/>
                      <a:pt x="177" y="191"/>
                    </a:cubicBezTo>
                    <a:cubicBezTo>
                      <a:pt x="175" y="197"/>
                      <a:pt x="170" y="201"/>
                      <a:pt x="165" y="203"/>
                    </a:cubicBezTo>
                    <a:cubicBezTo>
                      <a:pt x="154" y="207"/>
                      <a:pt x="146" y="203"/>
                      <a:pt x="137" y="197"/>
                    </a:cubicBezTo>
                    <a:cubicBezTo>
                      <a:pt x="127" y="203"/>
                      <a:pt x="113" y="199"/>
                      <a:pt x="109" y="188"/>
                    </a:cubicBezTo>
                    <a:cubicBezTo>
                      <a:pt x="98" y="192"/>
                      <a:pt x="86" y="185"/>
                      <a:pt x="84" y="174"/>
                    </a:cubicBezTo>
                    <a:cubicBezTo>
                      <a:pt x="72" y="177"/>
                      <a:pt x="59" y="168"/>
                      <a:pt x="60" y="155"/>
                    </a:cubicBezTo>
                    <a:cubicBezTo>
                      <a:pt x="51" y="156"/>
                      <a:pt x="43" y="150"/>
                      <a:pt x="41" y="14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0" y="135"/>
                      <a:pt x="40" y="129"/>
                      <a:pt x="44" y="124"/>
                    </a:cubicBezTo>
                    <a:cubicBezTo>
                      <a:pt x="42" y="121"/>
                      <a:pt x="40" y="117"/>
                      <a:pt x="38" y="113"/>
                    </a:cubicBezTo>
                    <a:cubicBezTo>
                      <a:pt x="32" y="123"/>
                      <a:pt x="32" y="123"/>
                      <a:pt x="32" y="123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77" y="47"/>
                    </a:moveTo>
                    <a:cubicBezTo>
                      <a:pt x="48" y="97"/>
                      <a:pt x="48" y="97"/>
                      <a:pt x="48" y="97"/>
                    </a:cubicBezTo>
                    <a:cubicBezTo>
                      <a:pt x="47" y="102"/>
                      <a:pt x="47" y="108"/>
                      <a:pt x="53" y="116"/>
                    </a:cubicBezTo>
                    <a:cubicBezTo>
                      <a:pt x="66" y="110"/>
                      <a:pt x="81" y="120"/>
                      <a:pt x="82" y="134"/>
                    </a:cubicBezTo>
                    <a:cubicBezTo>
                      <a:pt x="92" y="133"/>
                      <a:pt x="101" y="141"/>
                      <a:pt x="101" y="151"/>
                    </a:cubicBezTo>
                    <a:cubicBezTo>
                      <a:pt x="114" y="149"/>
                      <a:pt x="126" y="162"/>
                      <a:pt x="122" y="175"/>
                    </a:cubicBezTo>
                    <a:cubicBezTo>
                      <a:pt x="151" y="192"/>
                      <a:pt x="151" y="192"/>
                      <a:pt x="151" y="192"/>
                    </a:cubicBezTo>
                    <a:cubicBezTo>
                      <a:pt x="156" y="194"/>
                      <a:pt x="162" y="193"/>
                      <a:pt x="165" y="189"/>
                    </a:cubicBezTo>
                    <a:cubicBezTo>
                      <a:pt x="150" y="179"/>
                      <a:pt x="150" y="179"/>
                      <a:pt x="150" y="179"/>
                    </a:cubicBezTo>
                    <a:cubicBezTo>
                      <a:pt x="144" y="174"/>
                      <a:pt x="152" y="166"/>
                      <a:pt x="157" y="170"/>
                    </a:cubicBezTo>
                    <a:cubicBezTo>
                      <a:pt x="161" y="173"/>
                      <a:pt x="169" y="180"/>
                      <a:pt x="174" y="180"/>
                    </a:cubicBezTo>
                    <a:cubicBezTo>
                      <a:pt x="179" y="180"/>
                      <a:pt x="182" y="179"/>
                      <a:pt x="185" y="177"/>
                    </a:cubicBezTo>
                    <a:cubicBezTo>
                      <a:pt x="186" y="175"/>
                      <a:pt x="187" y="173"/>
                      <a:pt x="188" y="171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76" y="164"/>
                      <a:pt x="164" y="158"/>
                      <a:pt x="169" y="152"/>
                    </a:cubicBezTo>
                    <a:cubicBezTo>
                      <a:pt x="174" y="146"/>
                      <a:pt x="181" y="154"/>
                      <a:pt x="186" y="157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9" y="159"/>
                      <a:pt x="192" y="160"/>
                      <a:pt x="195" y="161"/>
                    </a:cubicBezTo>
                    <a:cubicBezTo>
                      <a:pt x="201" y="162"/>
                      <a:pt x="205" y="158"/>
                      <a:pt x="205" y="153"/>
                    </a:cubicBezTo>
                    <a:cubicBezTo>
                      <a:pt x="203" y="152"/>
                      <a:pt x="200" y="151"/>
                      <a:pt x="198" y="149"/>
                    </a:cubicBezTo>
                    <a:cubicBezTo>
                      <a:pt x="193" y="146"/>
                      <a:pt x="181" y="140"/>
                      <a:pt x="187" y="134"/>
                    </a:cubicBezTo>
                    <a:cubicBezTo>
                      <a:pt x="192" y="126"/>
                      <a:pt x="202" y="142"/>
                      <a:pt x="211" y="143"/>
                    </a:cubicBezTo>
                    <a:cubicBezTo>
                      <a:pt x="219" y="144"/>
                      <a:pt x="225" y="135"/>
                      <a:pt x="221" y="131"/>
                    </a:cubicBezTo>
                    <a:cubicBezTo>
                      <a:pt x="208" y="120"/>
                      <a:pt x="197" y="110"/>
                      <a:pt x="187" y="100"/>
                    </a:cubicBezTo>
                    <a:cubicBezTo>
                      <a:pt x="177" y="90"/>
                      <a:pt x="168" y="80"/>
                      <a:pt x="158" y="70"/>
                    </a:cubicBezTo>
                    <a:cubicBezTo>
                      <a:pt x="156" y="70"/>
                      <a:pt x="153" y="70"/>
                      <a:pt x="150" y="70"/>
                    </a:cubicBezTo>
                    <a:cubicBezTo>
                      <a:pt x="146" y="72"/>
                      <a:pt x="118" y="92"/>
                      <a:pt x="110" y="97"/>
                    </a:cubicBezTo>
                    <a:cubicBezTo>
                      <a:pt x="94" y="107"/>
                      <a:pt x="76" y="85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94" y="62"/>
                      <a:pt x="102" y="54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6" y="42"/>
                      <a:pt x="122" y="37"/>
                      <a:pt x="128" y="33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99" y="36"/>
                      <a:pt x="86" y="38"/>
                      <a:pt x="77" y="47"/>
                    </a:cubicBezTo>
                    <a:close/>
                    <a:moveTo>
                      <a:pt x="202" y="46"/>
                    </a:moveTo>
                    <a:cubicBezTo>
                      <a:pt x="231" y="95"/>
                      <a:pt x="231" y="95"/>
                      <a:pt x="231" y="95"/>
                    </a:cubicBezTo>
                    <a:cubicBezTo>
                      <a:pt x="233" y="101"/>
                      <a:pt x="229" y="114"/>
                      <a:pt x="225" y="119"/>
                    </a:cubicBezTo>
                    <a:cubicBezTo>
                      <a:pt x="207" y="104"/>
                      <a:pt x="191" y="88"/>
                      <a:pt x="176" y="72"/>
                    </a:cubicBezTo>
                    <a:cubicBezTo>
                      <a:pt x="180" y="73"/>
                      <a:pt x="186" y="75"/>
                      <a:pt x="188" y="69"/>
                    </a:cubicBezTo>
                    <a:cubicBezTo>
                      <a:pt x="189" y="66"/>
                      <a:pt x="187" y="63"/>
                      <a:pt x="184" y="62"/>
                    </a:cubicBezTo>
                    <a:cubicBezTo>
                      <a:pt x="171" y="58"/>
                      <a:pt x="161" y="58"/>
                      <a:pt x="148" y="59"/>
                    </a:cubicBezTo>
                    <a:cubicBezTo>
                      <a:pt x="143" y="60"/>
                      <a:pt x="112" y="82"/>
                      <a:pt x="104" y="87"/>
                    </a:cubicBezTo>
                    <a:cubicBezTo>
                      <a:pt x="99" y="91"/>
                      <a:pt x="92" y="83"/>
                      <a:pt x="96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5" y="49"/>
                      <a:pt x="141" y="36"/>
                      <a:pt x="151" y="34"/>
                    </a:cubicBezTo>
                    <a:cubicBezTo>
                      <a:pt x="156" y="33"/>
                      <a:pt x="163" y="34"/>
                      <a:pt x="169" y="35"/>
                    </a:cubicBezTo>
                    <a:cubicBezTo>
                      <a:pt x="182" y="37"/>
                      <a:pt x="195" y="39"/>
                      <a:pt x="202" y="46"/>
                    </a:cubicBezTo>
                    <a:close/>
                    <a:moveTo>
                      <a:pt x="64" y="126"/>
                    </a:moveTo>
                    <a:cubicBezTo>
                      <a:pt x="57" y="123"/>
                      <a:pt x="50" y="131"/>
                      <a:pt x="52" y="138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6" y="151"/>
                      <a:pt x="78" y="139"/>
                      <a:pt x="68" y="129"/>
                    </a:cubicBezTo>
                    <a:cubicBezTo>
                      <a:pt x="67" y="128"/>
                      <a:pt x="66" y="127"/>
                      <a:pt x="64" y="126"/>
                    </a:cubicBezTo>
                    <a:close/>
                    <a:moveTo>
                      <a:pt x="76" y="148"/>
                    </a:moveTo>
                    <a:cubicBezTo>
                      <a:pt x="64" y="161"/>
                      <a:pt x="79" y="169"/>
                      <a:pt x="88" y="158"/>
                    </a:cubicBezTo>
                    <a:cubicBezTo>
                      <a:pt x="95" y="149"/>
                      <a:pt x="84" y="140"/>
                      <a:pt x="76" y="148"/>
                    </a:cubicBezTo>
                    <a:close/>
                    <a:moveTo>
                      <a:pt x="105" y="162"/>
                    </a:moveTo>
                    <a:cubicBezTo>
                      <a:pt x="96" y="160"/>
                      <a:pt x="90" y="176"/>
                      <a:pt x="101" y="177"/>
                    </a:cubicBezTo>
                    <a:cubicBezTo>
                      <a:pt x="108" y="179"/>
                      <a:pt x="116" y="170"/>
                      <a:pt x="108" y="164"/>
                    </a:cubicBezTo>
                    <a:cubicBezTo>
                      <a:pt x="108" y="163"/>
                      <a:pt x="106" y="162"/>
                      <a:pt x="105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0" y="5013180"/>
            <a:ext cx="12161838" cy="615553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Development is a team effort!</a:t>
            </a:r>
          </a:p>
        </p:txBody>
      </p:sp>
    </p:spTree>
    <p:extLst>
      <p:ext uri="{BB962C8B-B14F-4D97-AF65-F5344CB8AC3E}">
        <p14:creationId xmlns:p14="http://schemas.microsoft.com/office/powerpoint/2010/main" val="420283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genico ePayments 4-3 v1">
  <a:themeElements>
    <a:clrScheme name="Ingenico_MS_Colors">
      <a:dk1>
        <a:srgbClr val="000000"/>
      </a:dk1>
      <a:lt1>
        <a:srgbClr val="FFFFFF"/>
      </a:lt1>
      <a:dk2>
        <a:srgbClr val="4A4F55"/>
      </a:dk2>
      <a:lt2>
        <a:srgbClr val="B2B2B2"/>
      </a:lt2>
      <a:accent1>
        <a:srgbClr val="00C3D7"/>
      </a:accent1>
      <a:accent2>
        <a:srgbClr val="4A4F55"/>
      </a:accent2>
      <a:accent3>
        <a:srgbClr val="0033A1"/>
      </a:accent3>
      <a:accent4>
        <a:srgbClr val="C20418"/>
      </a:accent4>
      <a:accent5>
        <a:srgbClr val="B2B2B2"/>
      </a:accent5>
      <a:accent6>
        <a:srgbClr val="7F7F7F"/>
      </a:accent6>
      <a:hlink>
        <a:srgbClr val="4A4F55"/>
      </a:hlink>
      <a:folHlink>
        <a:srgbClr val="7F7F7F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lIns="36000" tIns="36000" rIns="36000" bIns="36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0" rIns="36000" bIns="0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20866</TotalTime>
  <Words>896</Words>
  <Application>Microsoft Office PowerPoint</Application>
  <PresentationFormat>Custom</PresentationFormat>
  <Paragraphs>251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Custom Design</vt:lpstr>
      <vt:lpstr>Ingenico ePayments 4-3 v1</vt:lpstr>
      <vt:lpstr>PowerPoint Presentation</vt:lpstr>
      <vt:lpstr>Where we fit in the organization</vt:lpstr>
      <vt:lpstr>PowerPoint Presentation</vt:lpstr>
      <vt:lpstr>We turn your payment complexity …</vt:lpstr>
      <vt:lpstr>… into something easy!</vt:lpstr>
      <vt:lpstr>You’ve done business with us …</vt:lpstr>
      <vt:lpstr>Shift away from the monolith</vt:lpstr>
      <vt:lpstr>Learn from the best and improve on 3 themes:</vt:lpstr>
      <vt:lpstr>PowerPoint Presentation</vt:lpstr>
      <vt:lpstr>Goal: Self-service model</vt:lpstr>
      <vt:lpstr>Previous Organization Setup</vt:lpstr>
      <vt:lpstr>Current Organization Setup</vt:lpstr>
      <vt:lpstr>PowerPoint Presentation</vt:lpstr>
      <vt:lpstr>Goal: move to micro-services</vt:lpstr>
      <vt:lpstr>Setup the basic core architecture</vt:lpstr>
      <vt:lpstr>Move existing logic to the new platform by using the strangler pattern</vt:lpstr>
      <vt:lpstr>AWS &amp; Docker to enable growth</vt:lpstr>
      <vt:lpstr>PowerPoint Presentation</vt:lpstr>
      <vt:lpstr>Goal: Release to production every day</vt:lpstr>
      <vt:lpstr>Previously releasing from multiple teams to production</vt:lpstr>
      <vt:lpstr>Releasing to Production</vt:lpstr>
      <vt:lpstr>Current environment setup</vt:lpstr>
      <vt:lpstr>Some lessons learned</vt:lpstr>
      <vt:lpstr>Next steps</vt:lpstr>
      <vt:lpstr>PowerPoint Presentation</vt:lpstr>
    </vt:vector>
  </TitlesOfParts>
  <Company>Ogone BVBA/SPRL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Camiel Schoonens (Ingenico Partner)</dc:creator>
  <cp:lastModifiedBy>Vincent van Kooten</cp:lastModifiedBy>
  <cp:revision>647</cp:revision>
  <cp:lastPrinted>2016-06-06T15:13:31Z</cp:lastPrinted>
  <dcterms:created xsi:type="dcterms:W3CDTF">2015-10-16T12:05:51Z</dcterms:created>
  <dcterms:modified xsi:type="dcterms:W3CDTF">2016-07-01T08:12:01Z</dcterms:modified>
</cp:coreProperties>
</file>